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6.xml" ContentType="application/vnd.openxmlformats-officedocument.customXmlProperties+xml"/>
  <Override PartName="/customXml/itemProps10.xml" ContentType="application/vnd.openxmlformats-officedocument.customXmlProperties+xml"/>
  <Override PartName="/customXml/itemProps9.xml" ContentType="application/vnd.openxmlformats-officedocument.customXmlProperties+xml"/>
  <Override PartName="/customXml/itemProps8.xml" ContentType="application/vnd.openxmlformats-officedocument.customXmlProperties+xml"/>
  <Override PartName="/customXml/itemProps7.xml" ContentType="application/vnd.openxmlformats-officedocument.customXmlProperties+xml"/>
  <Override PartName="/customXml/itemProps5.xml" ContentType="application/vnd.openxmlformats-officedocument.customXml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7" r:id="rId11"/>
  </p:sldMasterIdLst>
  <p:notesMasterIdLst>
    <p:notesMasterId r:id="rId23"/>
  </p:notesMasterIdLst>
  <p:handoutMasterIdLst>
    <p:handoutMasterId r:id="rId24"/>
  </p:handoutMasterIdLst>
  <p:sldIdLst>
    <p:sldId id="279" r:id="rId12"/>
    <p:sldId id="281" r:id="rId13"/>
    <p:sldId id="282" r:id="rId14"/>
    <p:sldId id="291" r:id="rId15"/>
    <p:sldId id="286" r:id="rId16"/>
    <p:sldId id="287" r:id="rId17"/>
    <p:sldId id="289" r:id="rId18"/>
    <p:sldId id="288" r:id="rId19"/>
    <p:sldId id="284" r:id="rId20"/>
    <p:sldId id="292" r:id="rId21"/>
    <p:sldId id="285" r:id="rId2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B7C"/>
    <a:srgbClr val="004992"/>
    <a:srgbClr val="0058B0"/>
    <a:srgbClr val="004080"/>
    <a:srgbClr val="005AB4"/>
    <a:srgbClr val="597A9B"/>
    <a:srgbClr val="00417D"/>
    <a:srgbClr val="014183"/>
    <a:srgbClr val="083D76"/>
    <a:srgbClr val="014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59" autoAdjust="0"/>
    <p:restoredTop sz="70246" autoAdjust="0"/>
  </p:normalViewPr>
  <p:slideViewPr>
    <p:cSldViewPr snapToGrid="0">
      <p:cViewPr varScale="1">
        <p:scale>
          <a:sx n="58" d="100"/>
          <a:sy n="58" d="100"/>
        </p:scale>
        <p:origin x="86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20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customXml" Target="../customXml/item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customXml" Target="../customXml/item1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Master" Target="slideMasters/slideMaster1.xml"/><Relationship Id="rId24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customXml" Target="../customXml/item10.xml"/><Relationship Id="rId19" Type="http://schemas.openxmlformats.org/officeDocument/2006/relationships/slide" Target="slides/slide8.xml"/><Relationship Id="rId31" Type="http://schemas.openxmlformats.org/officeDocument/2006/relationships/customXml" Target="../customXml/item13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theme" Target="theme/theme1.xml"/><Relationship Id="rId30" Type="http://schemas.openxmlformats.org/officeDocument/2006/relationships/customXml" Target="../customXml/item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E9BD0853-5E7A-E162-6350-76D81318BE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1A82030-9E95-5060-9C31-67A7718223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EC7D6-E041-4168-A6E2-9DCACDA9866C}" type="datetimeFigureOut">
              <a:rPr lang="de-DE" smtClean="0"/>
              <a:t>04.04.2025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546B109-C128-4AC2-6989-42F72273628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9D8DECB-A6C0-0E50-9348-E8170862D6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D652D-FEF3-4603-88A6-8FB90295FD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671746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B527A-142C-408D-A25C-79B9FA05A8D3}" type="datetimeFigureOut">
              <a:rPr lang="de-DE" smtClean="0"/>
              <a:t>04.04.2025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E2EEE-6FAC-49E6-99E4-39EFDC2097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104561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Willkommen zum Workshop.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Heute behandeln wir das Thema: XaaS auch </a:t>
            </a:r>
            <a:r>
              <a:rPr lang="de-D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Anything</a:t>
            </a: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Service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E2EEE-6FAC-49E6-99E4-39EFDC20971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41917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Vielen Dank für Ihre Zeit und Aufmerksamkeit. Ich hoffe Sie konnten ein paar neue Informationen mitnehmen.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E2EEE-6FAC-49E6-99E4-39EFDC20971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7238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E2EEE-6FAC-49E6-99E4-39EFDC20971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5322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2E788-3D13-4B86-2791-FF3ED3C81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8E6B59F-B7F8-AD2D-6AED-EF7D7CCBE5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B3CD794-1524-682B-D1F6-09B8F6D8E3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Diese Fragen beantworten wir heute im Workshop: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Was ist XaaS?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Warum benutzt man XaaS?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Welche Herausforderungen sind bei dem Einsatz zu beachten?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Was ist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MaaS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Wie finden diese Konzepte in der Firma Anwendung?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81F655B-193A-DEB2-A979-B71C8D9F02D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5B1B040-36B8-9EA0-C76B-1A39ADBF3F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E2EEE-6FAC-49E6-99E4-39EFDC20971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3035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https://www.ibm.com/de-de/topics/xaas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https://remberg.de/xrm-wissen/xaas/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XaaS = </a:t>
            </a:r>
            <a:r>
              <a:rPr lang="de-D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Anything</a:t>
            </a: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Service/im industriellen eher </a:t>
            </a:r>
            <a:r>
              <a:rPr lang="de-D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EaaS</a:t>
            </a: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Everything</a:t>
            </a: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Service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der die </a:t>
            </a:r>
            <a:r>
              <a:rPr lang="de-DE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Bereitstellung von Lösungen, Anwendungen, Produkten, Tools und Technologien beinhaltet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Anstatt Produkt wird Wert bzw. Nutzen dem Kunden verkauft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werden digital über Cloud-Computing über ein mit dem Internet verbundenes Netzwerk bereitgestellt (angeboten von Unternehmen wie Amazon Web Services oder Google Cloud)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IT-Services wie: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SaaS (Software </a:t>
            </a:r>
            <a:r>
              <a:rPr lang="de-D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Service: </a:t>
            </a:r>
            <a:r>
              <a:rPr lang="de-DE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Anwendungssoftware, die in der Cloud gehostet und über eine Internetverbindung über einen Webbrowser oder mobile App genutzt wird) </a:t>
            </a: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(im Unterschied zu XaaS hier nur Software, bei XaaS Produkte aus Softwarebereich angeboten)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PaaS (</a:t>
            </a:r>
            <a:r>
              <a:rPr lang="de-D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</a:t>
            </a: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Service: </a:t>
            </a:r>
            <a:r>
              <a:rPr lang="de-DE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Cloud-Computing-Modell, das Kunden die Hardware, Software und Infrastruktur bietet, die sie für die Entwicklung, Ausführung und Verwaltung von Anwendungen in der Cloud benötigen</a:t>
            </a: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IaaS (Infrastructure </a:t>
            </a:r>
            <a:r>
              <a:rPr lang="de-D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Service: Form des Cloud-Computings, die IT-Infrastruktur-Ressourcen wie Rechenleistung, Server, virtuelle Maschinen, Netzwerk und Speicherplatz an Verbraucher auf Abonnementbasis bereitstellt)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E2EEE-6FAC-49E6-99E4-39EFDC20971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8770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A4835-4DBD-EC81-F9D4-4024F54B4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ABF782A-C58C-9E2B-89B5-75D1F45180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770F4028-C6FA-4C69-71B7-E00529ADFC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https://www.ibm.com/de-de/topics/xaas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für Vorteile biete XaaS?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Erhöhte Innovation: Integration von Assistenzsystemen (Mensch-</a:t>
            </a:r>
            <a:r>
              <a:rPr lang="de-D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Robotor</a:t>
            </a: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-Kollaboration verbessern)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Remote-Bereitstellung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Reduzierte Ressourcen (heutzutage Rechenzentren vor Ort </a:t>
            </a:r>
            <a:r>
              <a:rPr lang="de-D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usw</a:t>
            </a: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überflüssig)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Schnellere digitale Transformation (durch Cloud schneller neue Technologien integrierbar)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Effizienzsteigerung (Geschäftsprozesse in Cloud, sodass diese rationalisiert und kostengünstiger gestaltet werden können)</a:t>
            </a:r>
          </a:p>
          <a:p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Ressourcenschonung, Kreislaufwirtschaft (Teilevermietung), flexibel und anpassungsfähig (Marktbedürfnisse berücksichtigen), Abfallreduzierung (Überproduktion vermeiden, da Unternehmen nur für tatsächlich genutzte DL und Produkte zahlen), innovative Geschäftsmodelle (Produktion </a:t>
            </a:r>
            <a:r>
              <a:rPr lang="de-D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Service), nachhaltige Beziehungen (Wartung, Instandhaltung)</a:t>
            </a:r>
          </a:p>
          <a:p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B1DD44C-59E2-7F74-0B32-51E3F172573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977B6FC-35E0-1503-36D9-A33C104555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E2EEE-6FAC-49E6-99E4-39EFDC20971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9274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5FA691-EBDC-26B8-0B1A-69C42E30E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D104CBA-3C21-EE13-B936-00A1E5957E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D854387-0CDA-314E-E649-E699692DA8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https://www.ibm.com/de-de/topics/xaas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Herausforderungen: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Ausfallsicherheit muss gegeben sein (alle Dienste auf einer Cloud, alles stark abhängig)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Transparenz (</a:t>
            </a:r>
            <a:r>
              <a:rPr lang="de-DE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Unternehmen, die alles in der Cloud haben, haben keinen vollständigen Einblick in die Betriebspraktiken und die Infrastruktur der jeweiligen Anbieter)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Abhängigkeit (Betrieb, der diese Dienste anbietet muss langfristig sicher sein)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Sicherheit (</a:t>
            </a:r>
            <a:r>
              <a:rPr lang="de-DE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Kunden-, Klienten- und Benutzerdaten sind sensibel, Cybersicherheit und Datenschutz stehen immer an erster stelle und müssen eingehalten werden)</a:t>
            </a:r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B2EE112-994D-BD4E-AD03-19B049FF8B0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F859020-8F1C-A50F-4CFE-AFED335F18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E2EEE-6FAC-49E6-99E4-39EFDC20971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506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048513-CEDE-F3A4-3053-57F47421C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DACC525-37BB-A667-6BB8-50E67915F4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7FE7AA9-CFC9-97B4-289E-8F1240217D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https://leanbase.de/lexicon/manufacturing-as-a-service-maas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Manufacturing-</a:t>
            </a:r>
            <a:r>
              <a:rPr lang="de-D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-a-Service (</a:t>
            </a:r>
            <a:r>
              <a:rPr lang="de-D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MaaS</a:t>
            </a: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als Konzept: das die Vernetzung von Produktionsressourcen sicherstellt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überträgt die Prinzipien von XaaS in den Produktionskontext, indem es Produktionsstandorte und -anlagen über IT-Plattformen vernetzt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ermöglicht eine flexiblere Gestaltung von Produktionsnetzwerken und die Nutzung von Ressourcen nach Bedarf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Mit dieser Art wird Manufacturing on Demand (</a:t>
            </a:r>
            <a:r>
              <a:rPr lang="de-DE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MoD</a:t>
            </a:r>
            <a:r>
              <a:rPr lang="de-DE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umgesetzt: Produkte werden nur bei Bedarf und in der benötigten Menge hergestellt (da alles vernetzt ist schnelle Kommunikation möglich, um das zu realisieren)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Beispiel: Kunde lädt CAD-Daten auf Plattform von </a:t>
            </a:r>
            <a:r>
              <a:rPr lang="de-DE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MaaS</a:t>
            </a:r>
            <a:r>
              <a:rPr lang="de-DE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Anbieter hoch und kriegt Liste aller geeigneten Hersteller, die sich aktuell anbieten (Kunde kann Auftragsfertigung in Echtzeit mitverfolgen)</a:t>
            </a:r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50F3C3-A2D2-2981-776D-6326E9C4E65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C3439D-D462-0509-501D-7594CC5E3C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E2EEE-6FAC-49E6-99E4-39EFDC20971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1154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Wie findet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Xaas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/Maas bei uns im Unternehmen Anwendung?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[Beispiele je Firma einbringen] [auch zukünftig geplante Ideen einbringen]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E2EEE-6FAC-49E6-99E4-39EFDC20971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8067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BA2DDD-6521-10C2-88A0-C70275B37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7AC3C74-650A-D0A2-784A-9ED96AE4E7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E02AA06-2D2C-8928-E702-DC341CFF00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haben wir heute gelernt: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ist XaaS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Warum benutzt man XaaS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 Herausforderungen sind zu beachten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ist </a:t>
            </a:r>
            <a:r>
              <a:rPr lang="de-D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MaaS</a:t>
            </a:r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finden die beiden Methoden bei uns in der Firma Anwendung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Habt ihr noch Fragen?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10208C1-1FAE-A9E0-5597-AA79F26EDCD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AFF7984-1EF6-7D45-1411-D422196BB1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E2EEE-6FAC-49E6-99E4-39EFDC20971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2934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la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D914630-E206-64DB-FDF0-406A9024BBF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3391"/>
          <a:stretch/>
        </p:blipFill>
        <p:spPr bwMode="auto">
          <a:xfrm>
            <a:off x="2292573" y="0"/>
            <a:ext cx="98994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ussdiagramm: Verzögerung 6">
            <a:extLst>
              <a:ext uri="{FF2B5EF4-FFF2-40B4-BE49-F238E27FC236}">
                <a16:creationId xmlns:a16="http://schemas.microsoft.com/office/drawing/2014/main" id="{67AEA439-D1CE-8696-50AF-C599BDAF7B00}"/>
              </a:ext>
            </a:extLst>
          </p:cNvPr>
          <p:cNvSpPr/>
          <p:nvPr userDrawn="1"/>
        </p:nvSpPr>
        <p:spPr bwMode="gray">
          <a:xfrm>
            <a:off x="0" y="0"/>
            <a:ext cx="5417040" cy="6858000"/>
          </a:xfrm>
          <a:prstGeom prst="flowChartDelay">
            <a:avLst/>
          </a:prstGeom>
          <a:solidFill>
            <a:srgbClr val="003B7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 kern="0" dirty="0">
              <a:solidFill>
                <a:srgbClr val="FFFFFF"/>
              </a:solidFill>
              <a:latin typeface="Arial" panose="020B0604020202020204"/>
              <a:cs typeface="Arial"/>
            </a:endParaRPr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4AA5BFE9-BAB4-93DA-8DC1-B6B030ABA40F}"/>
              </a:ext>
            </a:extLst>
          </p:cNvPr>
          <p:cNvSpPr txBox="1">
            <a:spLocks/>
          </p:cNvSpPr>
          <p:nvPr userDrawn="1"/>
        </p:nvSpPr>
        <p:spPr bwMode="gray">
          <a:xfrm>
            <a:off x="974672" y="6617933"/>
            <a:ext cx="864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noFill/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noFill/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noFill/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noFill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noFill/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noFill/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noFill/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noFill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/>
                <a:cs typeface="Arial"/>
              </a:rPr>
              <a:t>XXX</a:t>
            </a:r>
          </a:p>
        </p:txBody>
      </p:sp>
      <p:sp>
        <p:nvSpPr>
          <p:cNvPr id="29" name="Date Placeholder 3">
            <a:extLst>
              <a:ext uri="{FF2B5EF4-FFF2-40B4-BE49-F238E27FC236}">
                <a16:creationId xmlns:a16="http://schemas.microsoft.com/office/drawing/2014/main" id="{E63E7786-C120-9B21-7602-2BBB2F79FCC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121231" y="6617933"/>
            <a:ext cx="488950" cy="10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de-DE"/>
            </a:defPPr>
            <a:lvl1pPr marL="0" algn="r" defTabSz="914400" rtl="0" eaLnBrk="1" latinLnBrk="0" hangingPunct="1">
              <a:defRPr sz="700" kern="1200">
                <a:noFill/>
                <a:latin typeface="+mn-lt"/>
                <a:ea typeface="+mn-ea"/>
                <a:cs typeface="+mn-cs"/>
              </a:defRPr>
            </a:lvl1pPr>
            <a:lvl2pPr marL="1588" indent="0" algn="r" defTabSz="914400" rtl="0" eaLnBrk="1" latinLnBrk="0" hangingPunct="1">
              <a:defRPr sz="700" kern="1200">
                <a:noFill/>
                <a:latin typeface="+mn-lt"/>
                <a:ea typeface="+mn-ea"/>
                <a:cs typeface="+mn-cs"/>
              </a:defRPr>
            </a:lvl2pPr>
            <a:lvl3pPr marL="0" indent="0" algn="r" defTabSz="914400" rtl="0" eaLnBrk="1" latinLnBrk="0" hangingPunct="1">
              <a:defRPr sz="700" kern="1200">
                <a:noFill/>
                <a:latin typeface="+mn-lt"/>
                <a:ea typeface="+mn-ea"/>
                <a:cs typeface="+mn-cs"/>
              </a:defRPr>
            </a:lvl3pPr>
            <a:lvl4pPr marL="0" indent="0" algn="r" defTabSz="914400" rtl="0" eaLnBrk="1" latinLnBrk="0" hangingPunct="1">
              <a:tabLst/>
              <a:defRPr sz="700" kern="1200">
                <a:noFill/>
                <a:latin typeface="+mn-lt"/>
                <a:ea typeface="+mn-ea"/>
                <a:cs typeface="+mn-cs"/>
              </a:defRPr>
            </a:lvl4pPr>
            <a:lvl5pPr marL="0" indent="0" algn="r" defTabSz="914400" rtl="0" eaLnBrk="1" latinLnBrk="0" hangingPunct="1">
              <a:defRPr sz="700" kern="1200">
                <a:noFill/>
                <a:latin typeface="+mn-lt"/>
                <a:ea typeface="+mn-ea"/>
                <a:cs typeface="+mn-cs"/>
              </a:defRPr>
            </a:lvl5pPr>
            <a:lvl6pPr marL="0" indent="0" algn="r" defTabSz="914400" rtl="0" eaLnBrk="1" latinLnBrk="0" hangingPunct="1">
              <a:defRPr sz="700" kern="1200">
                <a:noFill/>
                <a:latin typeface="+mn-lt"/>
                <a:ea typeface="+mn-ea"/>
                <a:cs typeface="+mn-cs"/>
              </a:defRPr>
            </a:lvl6pPr>
            <a:lvl7pPr marL="0" indent="0" algn="r" defTabSz="914400" rtl="0" eaLnBrk="1" latinLnBrk="0" hangingPunct="1">
              <a:defRPr sz="700" kern="1200">
                <a:noFill/>
                <a:latin typeface="+mn-lt"/>
                <a:ea typeface="+mn-ea"/>
                <a:cs typeface="+mn-cs"/>
              </a:defRPr>
            </a:lvl7pPr>
            <a:lvl8pPr marL="0" indent="0" algn="r" defTabSz="914400" rtl="0" eaLnBrk="1" latinLnBrk="0" hangingPunct="1">
              <a:defRPr sz="700" kern="1200">
                <a:noFill/>
                <a:latin typeface="+mn-lt"/>
                <a:ea typeface="+mn-ea"/>
                <a:cs typeface="+mn-cs"/>
              </a:defRPr>
            </a:lvl8pPr>
            <a:lvl9pPr marL="0" indent="0" algn="r" defTabSz="914400" rtl="0" eaLnBrk="1" latinLnBrk="0" hangingPunct="1">
              <a:defRPr sz="700" kern="1200">
                <a:noFill/>
                <a:latin typeface="+mn-lt"/>
                <a:ea typeface="+mn-ea"/>
                <a:cs typeface="+mn-cs"/>
              </a:defRPr>
            </a:lvl9pPr>
          </a:lstStyle>
          <a:p>
            <a:fld id="{8E91F6B7-D9DD-40B9-8E0F-7B4E75E5DBFB}" type="datetime1">
              <a:rPr lang="en-US" smtClean="0">
                <a:latin typeface="Arial"/>
                <a:cs typeface="Arial"/>
              </a:rPr>
              <a:pPr/>
              <a:t>4/4/2025</a:t>
            </a:fld>
            <a:endParaRPr lang="en-US" dirty="0">
              <a:latin typeface="Arial"/>
              <a:cs typeface="Arial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70B22B3-3431-0F6D-EE8C-931AC1CA1421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274715" y="1963222"/>
            <a:ext cx="4320000" cy="59295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Workshop zum Thema: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DF86FEF-46AA-2AFC-D43B-733619AC9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4715" y="2569369"/>
            <a:ext cx="5019957" cy="17192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000">
                <a:solidFill>
                  <a:srgbClr val="92D050"/>
                </a:solidFill>
              </a:defRPr>
            </a:lvl1pPr>
          </a:lstStyle>
          <a:p>
            <a:pPr lvl="0"/>
            <a:r>
              <a:rPr lang="de-DE" sz="3000" dirty="0"/>
              <a:t>[Thema]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72534C0-2113-66F8-7F6D-67E8F25A1B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9776" y="5500500"/>
            <a:ext cx="4320000" cy="3972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z="1800" dirty="0"/>
              <a:t>X</a:t>
            </a:r>
            <a:endParaRPr lang="de-DE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C289934-83D1-27E3-87FE-BFE7D174C28A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229775" y="5116530"/>
            <a:ext cx="4320000" cy="36312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800" dirty="0"/>
              <a:t> Gehalten von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77493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übersich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3BB5E10C-06D9-5DDB-3620-4F5FB8A07011}"/>
              </a:ext>
            </a:extLst>
          </p:cNvPr>
          <p:cNvSpPr/>
          <p:nvPr userDrawn="1"/>
        </p:nvSpPr>
        <p:spPr>
          <a:xfrm>
            <a:off x="-1" y="1736725"/>
            <a:ext cx="12192000" cy="4900421"/>
          </a:xfrm>
          <a:prstGeom prst="rect">
            <a:avLst/>
          </a:prstGeom>
          <a:gradFill flip="none" rotWithShape="1">
            <a:gsLst>
              <a:gs pos="65000">
                <a:srgbClr val="004080"/>
              </a:gs>
              <a:gs pos="86000">
                <a:srgbClr val="004992"/>
              </a:gs>
              <a:gs pos="100000">
                <a:srgbClr val="005AB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173D3982-8F58-0801-0D87-028BB8011A3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68573187"/>
              </p:ext>
            </p:extLst>
          </p:nvPr>
        </p:nvGraphicFramePr>
        <p:xfrm>
          <a:off x="4038600" y="1954342"/>
          <a:ext cx="7956268" cy="44651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3952544602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656027740"/>
                    </a:ext>
                  </a:extLst>
                </a:gridCol>
                <a:gridCol w="5508268">
                  <a:extLst>
                    <a:ext uri="{9D8B030D-6E8A-4147-A177-3AD203B41FA5}">
                      <a16:colId xmlns:a16="http://schemas.microsoft.com/office/drawing/2014/main" val="3339739263"/>
                    </a:ext>
                  </a:extLst>
                </a:gridCol>
              </a:tblGrid>
              <a:tr h="1488393">
                <a:tc>
                  <a:txBody>
                    <a:bodyPr/>
                    <a:lstStyle/>
                    <a:p>
                      <a:endParaRPr lang="de-DE" sz="18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0" lang="de-DE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Inhalte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de-DE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4234055"/>
                  </a:ext>
                </a:extLst>
              </a:tr>
              <a:tr h="1488393">
                <a:tc>
                  <a:txBody>
                    <a:bodyPr/>
                    <a:lstStyle/>
                    <a:p>
                      <a:endParaRPr lang="de-DE" sz="18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0" lang="de-DE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Dauer</a:t>
                      </a:r>
                      <a:r>
                        <a:rPr lang="de-DE" sz="18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de-DE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7377231"/>
                  </a:ext>
                </a:extLst>
              </a:tr>
              <a:tr h="1488393">
                <a:tc>
                  <a:txBody>
                    <a:bodyPr/>
                    <a:lstStyle/>
                    <a:p>
                      <a:endParaRPr lang="de-DE" sz="18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0" lang="de-DE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Benötigte</a:t>
                      </a:r>
                      <a:r>
                        <a:rPr lang="de-DE" sz="18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kumimoji="0" lang="de-DE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Materialien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de-DE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1940001"/>
                  </a:ext>
                </a:extLst>
              </a:tr>
            </a:tbl>
          </a:graphicData>
        </a:graphic>
      </p:graphicFrame>
      <p:sp>
        <p:nvSpPr>
          <p:cNvPr id="21" name="Bildplatzhalter 5">
            <a:extLst>
              <a:ext uri="{FF2B5EF4-FFF2-40B4-BE49-F238E27FC236}">
                <a16:creationId xmlns:a16="http://schemas.microsoft.com/office/drawing/2014/main" id="{D11B3263-6E03-2789-D680-AD3C4C2B76E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1954345"/>
            <a:ext cx="3800476" cy="4465179"/>
          </a:xfrm>
          <a:prstGeom prst="flowChartDelay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>
                <a:solidFill>
                  <a:sysClr val="windowText" lastClr="000000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6" name="Fußzeilenplatzhalter 25">
            <a:extLst>
              <a:ext uri="{FF2B5EF4-FFF2-40B4-BE49-F238E27FC236}">
                <a16:creationId xmlns:a16="http://schemas.microsoft.com/office/drawing/2014/main" id="{B53BA487-47BF-A298-16A0-A610A4C4691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7" name="Foliennummernplatzhalter 26">
            <a:extLst>
              <a:ext uri="{FF2B5EF4-FFF2-40B4-BE49-F238E27FC236}">
                <a16:creationId xmlns:a16="http://schemas.microsoft.com/office/drawing/2014/main" id="{05F3F739-ACB5-A682-D7FC-2D78CBF3072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E5C5FA-BC1D-4AD1-BB57-E4E5DA93827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48ABE81E-4B6C-06B3-78DB-0ECA12A06D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82528" y="1954339"/>
            <a:ext cx="5490017" cy="1474662"/>
          </a:xfrm>
          <a:prstGeom prst="rect">
            <a:avLst/>
          </a:prstGeom>
        </p:spPr>
        <p:txBody>
          <a:bodyPr anchor="ctr"/>
          <a:lstStyle>
            <a:lvl1pPr marL="285750" indent="-285750">
              <a:buClr>
                <a:srgbClr val="92D050"/>
              </a:buClr>
              <a:buFont typeface="Arial" panose="020B0604020202020204" pitchFamily="34" charset="0"/>
              <a:buChar char="♦"/>
              <a:defRPr sz="1800"/>
            </a:lvl1pPr>
          </a:lstStyle>
          <a:p>
            <a:pPr lvl="0"/>
            <a:endParaRPr lang="de-DE" dirty="0"/>
          </a:p>
        </p:txBody>
      </p:sp>
      <p:pic>
        <p:nvPicPr>
          <p:cNvPr id="9" name="Grafik 8" descr="Liste Silhouette">
            <a:extLst>
              <a:ext uri="{FF2B5EF4-FFF2-40B4-BE49-F238E27FC236}">
                <a16:creationId xmlns:a16="http://schemas.microsoft.com/office/drawing/2014/main" id="{43F95B94-0A07-9DF6-59E0-62CED40D6F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67885" y="2453634"/>
            <a:ext cx="468000" cy="468000"/>
          </a:xfrm>
          <a:prstGeom prst="rect">
            <a:avLst/>
          </a:prstGeom>
        </p:spPr>
      </p:pic>
      <p:grpSp>
        <p:nvGrpSpPr>
          <p:cNvPr id="10" name="Grafik 11" descr="Uhr Silhouette">
            <a:extLst>
              <a:ext uri="{FF2B5EF4-FFF2-40B4-BE49-F238E27FC236}">
                <a16:creationId xmlns:a16="http://schemas.microsoft.com/office/drawing/2014/main" id="{5A6F0F49-4C96-CE6A-F341-0D18F48ABF2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067885" y="3952930"/>
            <a:ext cx="468000" cy="468000"/>
            <a:chOff x="-507365" y="3476637"/>
            <a:chExt cx="628650" cy="628650"/>
          </a:xfrm>
          <a:solidFill>
            <a:schemeClr val="bg1"/>
          </a:solidFill>
        </p:grpSpPr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7D507699-4979-BB8D-AE7F-187635A8B5C0}"/>
                </a:ext>
              </a:extLst>
            </p:cNvPr>
            <p:cNvSpPr/>
            <p:nvPr/>
          </p:nvSpPr>
          <p:spPr>
            <a:xfrm>
              <a:off x="-202565" y="3609987"/>
              <a:ext cx="149609" cy="321059"/>
            </a:xfrm>
            <a:custGeom>
              <a:avLst/>
              <a:gdLst>
                <a:gd name="connsiteX0" fmla="*/ 136141 w 149609"/>
                <a:gd name="connsiteY0" fmla="*/ 321059 h 321059"/>
                <a:gd name="connsiteX1" fmla="*/ 2791 w 149609"/>
                <a:gd name="connsiteY1" fmla="*/ 187709 h 321059"/>
                <a:gd name="connsiteX2" fmla="*/ 0 w 149609"/>
                <a:gd name="connsiteY2" fmla="*/ 180975 h 321059"/>
                <a:gd name="connsiteX3" fmla="*/ 0 w 149609"/>
                <a:gd name="connsiteY3" fmla="*/ 0 h 321059"/>
                <a:gd name="connsiteX4" fmla="*/ 19050 w 149609"/>
                <a:gd name="connsiteY4" fmla="*/ 0 h 321059"/>
                <a:gd name="connsiteX5" fmla="*/ 19050 w 149609"/>
                <a:gd name="connsiteY5" fmla="*/ 177032 h 321059"/>
                <a:gd name="connsiteX6" fmla="*/ 149609 w 149609"/>
                <a:gd name="connsiteY6" fmla="*/ 307591 h 32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609" h="321059">
                  <a:moveTo>
                    <a:pt x="136141" y="321059"/>
                  </a:moveTo>
                  <a:lnTo>
                    <a:pt x="2791" y="187709"/>
                  </a:lnTo>
                  <a:cubicBezTo>
                    <a:pt x="1004" y="185923"/>
                    <a:pt x="1" y="183501"/>
                    <a:pt x="0" y="180975"/>
                  </a:cubicBezTo>
                  <a:lnTo>
                    <a:pt x="0" y="0"/>
                  </a:lnTo>
                  <a:lnTo>
                    <a:pt x="19050" y="0"/>
                  </a:lnTo>
                  <a:lnTo>
                    <a:pt x="19050" y="177032"/>
                  </a:lnTo>
                  <a:lnTo>
                    <a:pt x="149609" y="3075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400" dirty="0">
                <a:solidFill>
                  <a:schemeClr val="bg1"/>
                </a:solidFill>
              </a:endParaRPr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A3478F8E-CBE4-D8D9-1857-114C34FF9C12}"/>
                </a:ext>
              </a:extLst>
            </p:cNvPr>
            <p:cNvSpPr/>
            <p:nvPr/>
          </p:nvSpPr>
          <p:spPr>
            <a:xfrm>
              <a:off x="-507365" y="3476637"/>
              <a:ext cx="628650" cy="628650"/>
            </a:xfrm>
            <a:custGeom>
              <a:avLst/>
              <a:gdLst>
                <a:gd name="connsiteX0" fmla="*/ 314325 w 628650"/>
                <a:gd name="connsiteY0" fmla="*/ 628650 h 628650"/>
                <a:gd name="connsiteX1" fmla="*/ 0 w 628650"/>
                <a:gd name="connsiteY1" fmla="*/ 314325 h 628650"/>
                <a:gd name="connsiteX2" fmla="*/ 314325 w 628650"/>
                <a:gd name="connsiteY2" fmla="*/ 0 h 628650"/>
                <a:gd name="connsiteX3" fmla="*/ 628650 w 628650"/>
                <a:gd name="connsiteY3" fmla="*/ 314325 h 628650"/>
                <a:gd name="connsiteX4" fmla="*/ 314325 w 628650"/>
                <a:gd name="connsiteY4" fmla="*/ 628650 h 628650"/>
                <a:gd name="connsiteX5" fmla="*/ 314325 w 628650"/>
                <a:gd name="connsiteY5" fmla="*/ 19050 h 628650"/>
                <a:gd name="connsiteX6" fmla="*/ 19050 w 628650"/>
                <a:gd name="connsiteY6" fmla="*/ 314325 h 628650"/>
                <a:gd name="connsiteX7" fmla="*/ 314325 w 628650"/>
                <a:gd name="connsiteY7" fmla="*/ 609600 h 628650"/>
                <a:gd name="connsiteX8" fmla="*/ 609600 w 628650"/>
                <a:gd name="connsiteY8" fmla="*/ 314325 h 628650"/>
                <a:gd name="connsiteX9" fmla="*/ 314325 w 628650"/>
                <a:gd name="connsiteY9" fmla="*/ 19050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650" h="628650">
                  <a:moveTo>
                    <a:pt x="314325" y="628650"/>
                  </a:moveTo>
                  <a:cubicBezTo>
                    <a:pt x="140728" y="628650"/>
                    <a:pt x="0" y="487922"/>
                    <a:pt x="0" y="314325"/>
                  </a:cubicBezTo>
                  <a:cubicBezTo>
                    <a:pt x="0" y="140728"/>
                    <a:pt x="140728" y="0"/>
                    <a:pt x="314325" y="0"/>
                  </a:cubicBezTo>
                  <a:cubicBezTo>
                    <a:pt x="487922" y="0"/>
                    <a:pt x="628650" y="140728"/>
                    <a:pt x="628650" y="314325"/>
                  </a:cubicBezTo>
                  <a:cubicBezTo>
                    <a:pt x="628451" y="487839"/>
                    <a:pt x="487839" y="628451"/>
                    <a:pt x="314325" y="628650"/>
                  </a:cubicBezTo>
                  <a:close/>
                  <a:moveTo>
                    <a:pt x="314325" y="19050"/>
                  </a:moveTo>
                  <a:cubicBezTo>
                    <a:pt x="151249" y="19050"/>
                    <a:pt x="19050" y="151249"/>
                    <a:pt x="19050" y="314325"/>
                  </a:cubicBezTo>
                  <a:cubicBezTo>
                    <a:pt x="19050" y="477401"/>
                    <a:pt x="151249" y="609600"/>
                    <a:pt x="314325" y="609600"/>
                  </a:cubicBezTo>
                  <a:cubicBezTo>
                    <a:pt x="477401" y="609600"/>
                    <a:pt x="609600" y="477401"/>
                    <a:pt x="609600" y="314325"/>
                  </a:cubicBezTo>
                  <a:cubicBezTo>
                    <a:pt x="609411" y="151327"/>
                    <a:pt x="477323" y="19239"/>
                    <a:pt x="314325" y="1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Grafik 12" descr="Blaupause Silhouette">
            <a:extLst>
              <a:ext uri="{FF2B5EF4-FFF2-40B4-BE49-F238E27FC236}">
                <a16:creationId xmlns:a16="http://schemas.microsoft.com/office/drawing/2014/main" id="{A6CBBA8A-B043-CF7F-4DFD-D129403BB2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67885" y="5448192"/>
            <a:ext cx="468000" cy="468000"/>
          </a:xfrm>
          <a:prstGeom prst="rect">
            <a:avLst/>
          </a:prstGeom>
        </p:spPr>
      </p:pic>
      <p:sp>
        <p:nvSpPr>
          <p:cNvPr id="16" name="Textplatzhalter 8">
            <a:extLst>
              <a:ext uri="{FF2B5EF4-FFF2-40B4-BE49-F238E27FC236}">
                <a16:creationId xmlns:a16="http://schemas.microsoft.com/office/drawing/2014/main" id="{ACE974C6-0966-817C-7479-BD72FB0F5D6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82527" y="3449599"/>
            <a:ext cx="5490017" cy="1474662"/>
          </a:xfrm>
          <a:prstGeom prst="rect">
            <a:avLst/>
          </a:prstGeom>
        </p:spPr>
        <p:txBody>
          <a:bodyPr anchor="ctr"/>
          <a:lstStyle>
            <a:lvl1pPr marL="285750" indent="-285750">
              <a:buClr>
                <a:srgbClr val="92D050"/>
              </a:buClr>
              <a:buFont typeface="Arial" panose="020B0604020202020204" pitchFamily="34" charset="0"/>
              <a:buChar char="♦"/>
              <a:defRPr sz="1800"/>
            </a:lvl1pPr>
          </a:lstStyle>
          <a:p>
            <a:pPr lvl="0"/>
            <a:endParaRPr lang="de-DE" dirty="0"/>
          </a:p>
        </p:txBody>
      </p:sp>
      <p:sp>
        <p:nvSpPr>
          <p:cNvPr id="18" name="Textplatzhalter 8">
            <a:extLst>
              <a:ext uri="{FF2B5EF4-FFF2-40B4-BE49-F238E27FC236}">
                <a16:creationId xmlns:a16="http://schemas.microsoft.com/office/drawing/2014/main" id="{3E614872-71C4-CFCF-CA33-A209A5A7E11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82526" y="4944861"/>
            <a:ext cx="5490017" cy="1474662"/>
          </a:xfrm>
          <a:prstGeom prst="rect">
            <a:avLst/>
          </a:prstGeom>
        </p:spPr>
        <p:txBody>
          <a:bodyPr anchor="ctr"/>
          <a:lstStyle>
            <a:lvl1pPr marL="285750" indent="-285750">
              <a:buClr>
                <a:srgbClr val="92D050"/>
              </a:buClr>
              <a:buFont typeface="Arial" panose="020B0604020202020204" pitchFamily="34" charset="0"/>
              <a:buChar char="♦"/>
              <a:defRPr sz="1800"/>
            </a:lvl1pPr>
          </a:lstStyle>
          <a:p>
            <a:pPr lvl="0"/>
            <a:endParaRPr lang="de-DE" dirty="0"/>
          </a:p>
        </p:txBody>
      </p:sp>
      <p:sp>
        <p:nvSpPr>
          <p:cNvPr id="22" name="Textplatzhalter 2">
            <a:extLst>
              <a:ext uri="{FF2B5EF4-FFF2-40B4-BE49-F238E27FC236}">
                <a16:creationId xmlns:a16="http://schemas.microsoft.com/office/drawing/2014/main" id="{9B7DA93E-A89E-2805-0A21-CE26D0BAD7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6571" y="489600"/>
            <a:ext cx="10077429" cy="55773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>
                <a:solidFill>
                  <a:srgbClr val="00408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617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[Modulübersicht 1]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617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Textplatzhalter 16">
            <a:extLst>
              <a:ext uri="{FF2B5EF4-FFF2-40B4-BE49-F238E27FC236}">
                <a16:creationId xmlns:a16="http://schemas.microsoft.com/office/drawing/2014/main" id="{1016300D-6271-2AB4-C7B6-28C21B3FA2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6571" y="1069266"/>
            <a:ext cx="10077904" cy="55721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800">
                <a:solidFill>
                  <a:srgbClr val="004080"/>
                </a:solidFill>
              </a:defRPr>
            </a:lvl1pPr>
            <a:lvl2pPr>
              <a:defRPr sz="1800">
                <a:solidFill>
                  <a:srgbClr val="004080"/>
                </a:solidFill>
              </a:defRPr>
            </a:lvl2pPr>
            <a:lvl3pPr>
              <a:defRPr sz="1800">
                <a:solidFill>
                  <a:srgbClr val="004080"/>
                </a:solidFill>
              </a:defRPr>
            </a:lvl3pPr>
            <a:lvl4pPr>
              <a:defRPr sz="1800">
                <a:solidFill>
                  <a:srgbClr val="004080"/>
                </a:solidFill>
              </a:defRPr>
            </a:lvl4pPr>
            <a:lvl5pPr>
              <a:defRPr sz="1800">
                <a:solidFill>
                  <a:srgbClr val="004080"/>
                </a:solidFill>
              </a:defRPr>
            </a:lvl5pPr>
          </a:lstStyle>
          <a:p>
            <a:pPr lvl="0"/>
            <a:r>
              <a:rPr lang="de-DE" dirty="0"/>
              <a:t>Was sind die Fakten?</a:t>
            </a:r>
          </a:p>
        </p:txBody>
      </p:sp>
    </p:spTree>
    <p:extLst>
      <p:ext uri="{BB962C8B-B14F-4D97-AF65-F5344CB8AC3E}">
        <p14:creationId xmlns:p14="http://schemas.microsoft.com/office/powerpoint/2010/main" val="38190553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übersich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3BB5E10C-06D9-5DDB-3620-4F5FB8A07011}"/>
              </a:ext>
            </a:extLst>
          </p:cNvPr>
          <p:cNvSpPr/>
          <p:nvPr userDrawn="1"/>
        </p:nvSpPr>
        <p:spPr>
          <a:xfrm>
            <a:off x="-1" y="1736725"/>
            <a:ext cx="12192000" cy="4900421"/>
          </a:xfrm>
          <a:prstGeom prst="rect">
            <a:avLst/>
          </a:prstGeom>
          <a:gradFill>
            <a:gsLst>
              <a:gs pos="65000">
                <a:srgbClr val="004080"/>
              </a:gs>
              <a:gs pos="86000">
                <a:srgbClr val="004992"/>
              </a:gs>
              <a:gs pos="100000">
                <a:srgbClr val="005AB4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173D3982-8F58-0801-0D87-028BB8011A3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33298932"/>
              </p:ext>
            </p:extLst>
          </p:nvPr>
        </p:nvGraphicFramePr>
        <p:xfrm>
          <a:off x="4038600" y="1954342"/>
          <a:ext cx="7956268" cy="44651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3952544602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656027740"/>
                    </a:ext>
                  </a:extLst>
                </a:gridCol>
                <a:gridCol w="5508268">
                  <a:extLst>
                    <a:ext uri="{9D8B030D-6E8A-4147-A177-3AD203B41FA5}">
                      <a16:colId xmlns:a16="http://schemas.microsoft.com/office/drawing/2014/main" val="3339739263"/>
                    </a:ext>
                  </a:extLst>
                </a:gridCol>
              </a:tblGrid>
              <a:tr h="1488393">
                <a:tc>
                  <a:txBody>
                    <a:bodyPr/>
                    <a:lstStyle/>
                    <a:p>
                      <a:endParaRPr lang="de-DE" sz="18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0" lang="de-DE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Arbeitsform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de-DE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4234055"/>
                  </a:ext>
                </a:extLst>
              </a:tr>
              <a:tr h="1488393">
                <a:tc>
                  <a:txBody>
                    <a:bodyPr/>
                    <a:lstStyle/>
                    <a:p>
                      <a:endParaRPr lang="de-DE" sz="18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0" lang="de-DE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Arbeitsort</a:t>
                      </a:r>
                      <a:r>
                        <a:rPr lang="de-DE" sz="18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de-DE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7377231"/>
                  </a:ext>
                </a:extLst>
              </a:tr>
              <a:tr h="1488393">
                <a:tc>
                  <a:txBody>
                    <a:bodyPr/>
                    <a:lstStyle/>
                    <a:p>
                      <a:endParaRPr lang="de-DE" sz="18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0" lang="de-DE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Empfohlene Voraussetzungen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de-DE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1940001"/>
                  </a:ext>
                </a:extLst>
              </a:tr>
            </a:tbl>
          </a:graphicData>
        </a:graphic>
      </p:graphicFrame>
      <p:sp>
        <p:nvSpPr>
          <p:cNvPr id="21" name="Bildplatzhalter 5">
            <a:extLst>
              <a:ext uri="{FF2B5EF4-FFF2-40B4-BE49-F238E27FC236}">
                <a16:creationId xmlns:a16="http://schemas.microsoft.com/office/drawing/2014/main" id="{D11B3263-6E03-2789-D680-AD3C4C2B76E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1954345"/>
            <a:ext cx="3800476" cy="4465179"/>
          </a:xfrm>
          <a:prstGeom prst="flowChartDelay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>
                <a:solidFill>
                  <a:sysClr val="windowText" lastClr="000000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6" name="Fußzeilenplatzhalter 25">
            <a:extLst>
              <a:ext uri="{FF2B5EF4-FFF2-40B4-BE49-F238E27FC236}">
                <a16:creationId xmlns:a16="http://schemas.microsoft.com/office/drawing/2014/main" id="{B53BA487-47BF-A298-16A0-A610A4C4691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7" name="Foliennummernplatzhalter 26">
            <a:extLst>
              <a:ext uri="{FF2B5EF4-FFF2-40B4-BE49-F238E27FC236}">
                <a16:creationId xmlns:a16="http://schemas.microsoft.com/office/drawing/2014/main" id="{05F3F739-ACB5-A682-D7FC-2D78CBF3072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E5C5FA-BC1D-4AD1-BB57-E4E5DA93827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48ABE81E-4B6C-06B3-78DB-0ECA12A06D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82528" y="1954339"/>
            <a:ext cx="5490017" cy="1474662"/>
          </a:xfrm>
          <a:prstGeom prst="rect">
            <a:avLst/>
          </a:prstGeom>
        </p:spPr>
        <p:txBody>
          <a:bodyPr anchor="ctr"/>
          <a:lstStyle>
            <a:lvl1pPr marL="285750" indent="-285750">
              <a:buClr>
                <a:srgbClr val="92D050"/>
              </a:buClr>
              <a:buFont typeface="Arial" panose="020B0604020202020204" pitchFamily="34" charset="0"/>
              <a:buChar char="♦"/>
              <a:defRPr sz="1800"/>
            </a:lvl1pPr>
          </a:lstStyle>
          <a:p>
            <a:pPr lvl="0"/>
            <a:endParaRPr lang="de-DE" dirty="0"/>
          </a:p>
        </p:txBody>
      </p:sp>
      <p:sp>
        <p:nvSpPr>
          <p:cNvPr id="16" name="Textplatzhalter 8">
            <a:extLst>
              <a:ext uri="{FF2B5EF4-FFF2-40B4-BE49-F238E27FC236}">
                <a16:creationId xmlns:a16="http://schemas.microsoft.com/office/drawing/2014/main" id="{ACE974C6-0966-817C-7479-BD72FB0F5D6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82527" y="3449599"/>
            <a:ext cx="5490017" cy="1474662"/>
          </a:xfrm>
          <a:prstGeom prst="rect">
            <a:avLst/>
          </a:prstGeom>
        </p:spPr>
        <p:txBody>
          <a:bodyPr anchor="ctr"/>
          <a:lstStyle>
            <a:lvl1pPr marL="285750" indent="-285750">
              <a:buClr>
                <a:srgbClr val="92D050"/>
              </a:buClr>
              <a:buFont typeface="Arial" panose="020B0604020202020204" pitchFamily="34" charset="0"/>
              <a:buChar char="♦"/>
              <a:defRPr sz="1800"/>
            </a:lvl1pPr>
          </a:lstStyle>
          <a:p>
            <a:pPr lvl="0"/>
            <a:endParaRPr lang="de-DE" dirty="0"/>
          </a:p>
        </p:txBody>
      </p:sp>
      <p:sp>
        <p:nvSpPr>
          <p:cNvPr id="18" name="Textplatzhalter 8">
            <a:extLst>
              <a:ext uri="{FF2B5EF4-FFF2-40B4-BE49-F238E27FC236}">
                <a16:creationId xmlns:a16="http://schemas.microsoft.com/office/drawing/2014/main" id="{3E614872-71C4-CFCF-CA33-A209A5A7E11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82526" y="4944861"/>
            <a:ext cx="5490017" cy="1474662"/>
          </a:xfrm>
          <a:prstGeom prst="rect">
            <a:avLst/>
          </a:prstGeom>
        </p:spPr>
        <p:txBody>
          <a:bodyPr anchor="ctr"/>
          <a:lstStyle>
            <a:lvl1pPr marL="285750" indent="-285750">
              <a:buClr>
                <a:srgbClr val="92D050"/>
              </a:buClr>
              <a:buFont typeface="Arial" panose="020B0604020202020204" pitchFamily="34" charset="0"/>
              <a:buChar char="♦"/>
              <a:defRPr sz="1800"/>
            </a:lvl1pPr>
          </a:lstStyle>
          <a:p>
            <a:pPr lvl="0"/>
            <a:endParaRPr lang="de-DE" dirty="0"/>
          </a:p>
        </p:txBody>
      </p:sp>
      <p:sp>
        <p:nvSpPr>
          <p:cNvPr id="22" name="Textplatzhalter 2">
            <a:extLst>
              <a:ext uri="{FF2B5EF4-FFF2-40B4-BE49-F238E27FC236}">
                <a16:creationId xmlns:a16="http://schemas.microsoft.com/office/drawing/2014/main" id="{9B7DA93E-A89E-2805-0A21-CE26D0BAD7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6571" y="489600"/>
            <a:ext cx="10077429" cy="55773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>
                <a:solidFill>
                  <a:srgbClr val="00408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617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[Modulübersicht 1]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617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Textplatzhalter 16">
            <a:extLst>
              <a:ext uri="{FF2B5EF4-FFF2-40B4-BE49-F238E27FC236}">
                <a16:creationId xmlns:a16="http://schemas.microsoft.com/office/drawing/2014/main" id="{1016300D-6271-2AB4-C7B6-28C21B3FA2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6571" y="1069266"/>
            <a:ext cx="10077904" cy="55721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800">
                <a:solidFill>
                  <a:srgbClr val="004080"/>
                </a:solidFill>
              </a:defRPr>
            </a:lvl1pPr>
            <a:lvl2pPr>
              <a:defRPr sz="1800">
                <a:solidFill>
                  <a:srgbClr val="004080"/>
                </a:solidFill>
              </a:defRPr>
            </a:lvl2pPr>
            <a:lvl3pPr>
              <a:defRPr sz="1800">
                <a:solidFill>
                  <a:srgbClr val="004080"/>
                </a:solidFill>
              </a:defRPr>
            </a:lvl3pPr>
            <a:lvl4pPr>
              <a:defRPr sz="1800">
                <a:solidFill>
                  <a:srgbClr val="004080"/>
                </a:solidFill>
              </a:defRPr>
            </a:lvl4pPr>
            <a:lvl5pPr>
              <a:defRPr sz="1800">
                <a:solidFill>
                  <a:srgbClr val="004080"/>
                </a:solidFill>
              </a:defRPr>
            </a:lvl5pPr>
          </a:lstStyle>
          <a:p>
            <a:pPr lvl="0"/>
            <a:r>
              <a:rPr lang="de-DE" dirty="0"/>
              <a:t>Was sind die Fakten?</a:t>
            </a:r>
          </a:p>
        </p:txBody>
      </p:sp>
      <p:pic>
        <p:nvPicPr>
          <p:cNvPr id="2" name="Grafik 1" descr="Fahrrad mit Personen Silhouette">
            <a:extLst>
              <a:ext uri="{FF2B5EF4-FFF2-40B4-BE49-F238E27FC236}">
                <a16:creationId xmlns:a16="http://schemas.microsoft.com/office/drawing/2014/main" id="{7E0FE65F-9139-FE31-9C43-87B6FA56B6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1864" y="2367670"/>
            <a:ext cx="648000" cy="648000"/>
          </a:xfrm>
          <a:prstGeom prst="rect">
            <a:avLst/>
          </a:prstGeom>
        </p:spPr>
      </p:pic>
      <p:pic>
        <p:nvPicPr>
          <p:cNvPr id="4" name="Grafik 3" descr="Markierung Silhouette">
            <a:extLst>
              <a:ext uri="{FF2B5EF4-FFF2-40B4-BE49-F238E27FC236}">
                <a16:creationId xmlns:a16="http://schemas.microsoft.com/office/drawing/2014/main" id="{8F38C2DB-ADEB-DE1C-39AC-6EA7FD26C4D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81864" y="3862930"/>
            <a:ext cx="648000" cy="648000"/>
          </a:xfrm>
          <a:prstGeom prst="rect">
            <a:avLst/>
          </a:prstGeom>
        </p:spPr>
      </p:pic>
      <p:pic>
        <p:nvPicPr>
          <p:cNvPr id="5" name="Grafik 4" descr="Menüband Silhouette">
            <a:extLst>
              <a:ext uri="{FF2B5EF4-FFF2-40B4-BE49-F238E27FC236}">
                <a16:creationId xmlns:a16="http://schemas.microsoft.com/office/drawing/2014/main" id="{98049BD3-63D7-7D65-F4BB-510363D8031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81864" y="5358192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1211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3BB5E10C-06D9-5DDB-3620-4F5FB8A07011}"/>
              </a:ext>
            </a:extLst>
          </p:cNvPr>
          <p:cNvSpPr/>
          <p:nvPr userDrawn="1"/>
        </p:nvSpPr>
        <p:spPr>
          <a:xfrm>
            <a:off x="-1" y="1736725"/>
            <a:ext cx="12192000" cy="4900421"/>
          </a:xfrm>
          <a:prstGeom prst="rect">
            <a:avLst/>
          </a:prstGeom>
          <a:solidFill>
            <a:srgbClr val="004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59E7408D-5777-8E0C-B17A-352D03522A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6571" y="489600"/>
            <a:ext cx="10077429" cy="55773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>
                <a:solidFill>
                  <a:srgbClr val="00408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617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[„Modultitel“]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617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3717AB3F-FF56-3574-CC07-59485B1CA1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6571" y="1069266"/>
            <a:ext cx="10077904" cy="55721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800">
                <a:solidFill>
                  <a:srgbClr val="004080"/>
                </a:solidFill>
              </a:defRPr>
            </a:lvl1pPr>
            <a:lvl2pPr>
              <a:defRPr sz="1800">
                <a:solidFill>
                  <a:srgbClr val="004080"/>
                </a:solidFill>
              </a:defRPr>
            </a:lvl2pPr>
            <a:lvl3pPr>
              <a:defRPr sz="1800">
                <a:solidFill>
                  <a:srgbClr val="004080"/>
                </a:solidFill>
              </a:defRPr>
            </a:lvl3pPr>
            <a:lvl4pPr>
              <a:defRPr sz="1800">
                <a:solidFill>
                  <a:srgbClr val="004080"/>
                </a:solidFill>
              </a:defRPr>
            </a:lvl4pPr>
            <a:lvl5pPr>
              <a:defRPr sz="1800">
                <a:solidFill>
                  <a:srgbClr val="004080"/>
                </a:solidFill>
              </a:defRPr>
            </a:lvl5pPr>
          </a:lstStyle>
          <a:p>
            <a:pPr lvl="0"/>
            <a:r>
              <a:rPr lang="de-DE" dirty="0"/>
              <a:t>Was haben wir heute vor?</a:t>
            </a:r>
          </a:p>
        </p:txBody>
      </p:sp>
      <p:sp>
        <p:nvSpPr>
          <p:cNvPr id="26" name="Fußzeilenplatzhalter 25">
            <a:extLst>
              <a:ext uri="{FF2B5EF4-FFF2-40B4-BE49-F238E27FC236}">
                <a16:creationId xmlns:a16="http://schemas.microsoft.com/office/drawing/2014/main" id="{B53BA487-47BF-A298-16A0-A610A4C4691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7" name="Foliennummernplatzhalter 26">
            <a:extLst>
              <a:ext uri="{FF2B5EF4-FFF2-40B4-BE49-F238E27FC236}">
                <a16:creationId xmlns:a16="http://schemas.microsoft.com/office/drawing/2014/main" id="{05F3F739-ACB5-A682-D7FC-2D78CBF3072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E5C5FA-BC1D-4AD1-BB57-E4E5DA93827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0110B71-44E8-4830-57F9-47F9E261702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661763" y="1954919"/>
            <a:ext cx="6537601" cy="4484687"/>
          </a:xfrm>
          <a:prstGeom prst="flowChartOnlineStorage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rgbClr val="92D050"/>
                </a:solidFill>
              </a:defRPr>
            </a:lvl1pPr>
          </a:lstStyle>
          <a:p>
            <a:pPr lvl="0"/>
            <a:r>
              <a:rPr lang="de-DE" dirty="0"/>
              <a:t>Zitat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8C8DE88-55A9-3238-EC9D-858E26866896}"/>
              </a:ext>
            </a:extLst>
          </p:cNvPr>
          <p:cNvSpPr txBox="1"/>
          <p:nvPr userDrawn="1"/>
        </p:nvSpPr>
        <p:spPr>
          <a:xfrm>
            <a:off x="326571" y="1954918"/>
            <a:ext cx="5335192" cy="44846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lvl="0" indent="0">
              <a:buClr>
                <a:srgbClr val="92D050"/>
              </a:buClr>
              <a:buFont typeface="+mj-lt"/>
              <a:buNone/>
            </a:pPr>
            <a:r>
              <a:rPr lang="de-DE" sz="2400" dirty="0"/>
              <a:t>Agenda:</a:t>
            </a:r>
          </a:p>
          <a:p>
            <a:pPr marL="0" lvl="0" indent="0">
              <a:buClr>
                <a:srgbClr val="92D050"/>
              </a:buClr>
              <a:buFont typeface="+mj-lt"/>
              <a:buNone/>
            </a:pPr>
            <a:endParaRPr lang="de-DE" sz="2000" dirty="0"/>
          </a:p>
          <a:p>
            <a:pPr marL="342900" lvl="0" indent="-342900">
              <a:buClr>
                <a:srgbClr val="92D050"/>
              </a:buClr>
              <a:buFont typeface="+mj-lt"/>
              <a:buAutoNum type="arabicPeriod"/>
            </a:pPr>
            <a:r>
              <a:rPr lang="de-DE" sz="2400" dirty="0"/>
              <a:t>Einführung &amp; Ziele</a:t>
            </a:r>
          </a:p>
          <a:p>
            <a:pPr marL="342900" lvl="0" indent="-342900">
              <a:buClr>
                <a:srgbClr val="92D050"/>
              </a:buClr>
              <a:buFont typeface="+mj-lt"/>
              <a:buAutoNum type="arabicPeriod"/>
            </a:pPr>
            <a:r>
              <a:rPr lang="de-DE" sz="2400" dirty="0"/>
              <a:t>thematische Erläuterung</a:t>
            </a:r>
          </a:p>
          <a:p>
            <a:pPr marL="342900" lvl="0" indent="-342900">
              <a:buClr>
                <a:srgbClr val="92D050"/>
              </a:buClr>
              <a:buFont typeface="+mj-lt"/>
              <a:buAutoNum type="arabicPeriod"/>
            </a:pPr>
            <a:r>
              <a:rPr lang="de-DE" sz="2400" dirty="0"/>
              <a:t>Aufgabe</a:t>
            </a:r>
          </a:p>
          <a:p>
            <a:pPr marL="342900" lvl="0" indent="-342900">
              <a:buClr>
                <a:srgbClr val="92D050"/>
              </a:buClr>
              <a:buFont typeface="+mj-lt"/>
              <a:buAutoNum type="arabicPeriod"/>
            </a:pPr>
            <a:r>
              <a:rPr lang="de-DE" sz="2400" dirty="0"/>
              <a:t>Zusammenfassung</a:t>
            </a:r>
          </a:p>
          <a:p>
            <a:pPr marL="342900" lvl="0" indent="-342900">
              <a:buClr>
                <a:srgbClr val="92D050"/>
              </a:buClr>
              <a:buFont typeface="+mj-lt"/>
              <a:buAutoNum type="arabicPeriod"/>
            </a:pPr>
            <a:r>
              <a:rPr lang="de-DE" sz="2400" dirty="0"/>
              <a:t>Fragen</a:t>
            </a:r>
          </a:p>
          <a:p>
            <a:pPr marL="342900" indent="-342900">
              <a:buClr>
                <a:srgbClr val="92D050"/>
              </a:buClr>
              <a:buFont typeface="+mj-lt"/>
              <a:buAutoNum type="arabicPeriod"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0957823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elsetz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3BB5E10C-06D9-5DDB-3620-4F5FB8A07011}"/>
              </a:ext>
            </a:extLst>
          </p:cNvPr>
          <p:cNvSpPr/>
          <p:nvPr userDrawn="1"/>
        </p:nvSpPr>
        <p:spPr>
          <a:xfrm>
            <a:off x="-1" y="1736725"/>
            <a:ext cx="12192000" cy="4900421"/>
          </a:xfrm>
          <a:prstGeom prst="rect">
            <a:avLst/>
          </a:prstGeom>
          <a:gradFill flip="none" rotWithShape="1">
            <a:gsLst>
              <a:gs pos="65000">
                <a:srgbClr val="004080"/>
              </a:gs>
              <a:gs pos="86000">
                <a:srgbClr val="004992"/>
              </a:gs>
              <a:gs pos="100000">
                <a:srgbClr val="005AB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59E7408D-5777-8E0C-B17A-352D03522A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6571" y="489600"/>
            <a:ext cx="10077429" cy="55773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>
                <a:solidFill>
                  <a:srgbClr val="00408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617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[Zielsetzung]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617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6FA05D65-6CF2-BCBE-8CD5-B6CEF5776B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38601" y="1954345"/>
            <a:ext cx="7933944" cy="4465180"/>
          </a:xfrm>
          <a:prstGeom prst="rect">
            <a:avLst/>
          </a:prstGeom>
        </p:spPr>
        <p:txBody>
          <a:bodyPr anchor="ctr"/>
          <a:lstStyle>
            <a:lvl1pPr marL="228600" indent="-228600">
              <a:buClr>
                <a:srgbClr val="92D050"/>
              </a:buClr>
              <a:buFont typeface="Arial" panose="020B0604020202020204" pitchFamily="34" charset="0"/>
              <a:buChar char="♦"/>
              <a:defRPr sz="1800">
                <a:solidFill>
                  <a:schemeClr val="tx1"/>
                </a:solidFill>
              </a:defRPr>
            </a:lvl1pPr>
            <a:lvl2pPr marL="685800" indent="-228600">
              <a:buClr>
                <a:srgbClr val="92D050"/>
              </a:buClr>
              <a:buFont typeface="Arial" panose="020B0604020202020204" pitchFamily="34" charset="0"/>
              <a:buChar char="♦"/>
              <a:defRPr sz="1800">
                <a:solidFill>
                  <a:schemeClr val="tx1"/>
                </a:solidFill>
              </a:defRPr>
            </a:lvl2pPr>
            <a:lvl3pPr marL="1143000" indent="-228600">
              <a:buClr>
                <a:srgbClr val="92D050"/>
              </a:buClr>
              <a:buFont typeface="Arial" panose="020B0604020202020204" pitchFamily="34" charset="0"/>
              <a:buChar char="♦"/>
              <a:defRPr sz="1800">
                <a:solidFill>
                  <a:schemeClr val="tx1"/>
                </a:solidFill>
              </a:defRPr>
            </a:lvl3pPr>
            <a:lvl4pPr marL="1600200" indent="-228600">
              <a:buClr>
                <a:srgbClr val="92D050"/>
              </a:buClr>
              <a:buFont typeface="Arial" panose="020B0604020202020204" pitchFamily="34" charset="0"/>
              <a:buChar char="♦"/>
              <a:defRPr sz="1800">
                <a:solidFill>
                  <a:schemeClr val="tx1"/>
                </a:solidFill>
              </a:defRPr>
            </a:lvl4pPr>
            <a:lvl5pPr marL="2057400" indent="-228600">
              <a:buClr>
                <a:srgbClr val="92D050"/>
              </a:buClr>
              <a:buFont typeface="Arial" panose="020B0604020202020204" pitchFamily="34" charset="0"/>
              <a:buChar char="♦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3717AB3F-FF56-3574-CC07-59485B1CA1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6571" y="1069266"/>
            <a:ext cx="10077904" cy="55721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800">
                <a:solidFill>
                  <a:srgbClr val="004080"/>
                </a:solidFill>
              </a:defRPr>
            </a:lvl1pPr>
            <a:lvl2pPr>
              <a:defRPr sz="1800">
                <a:solidFill>
                  <a:srgbClr val="004080"/>
                </a:solidFill>
              </a:defRPr>
            </a:lvl2pPr>
            <a:lvl3pPr>
              <a:defRPr sz="1800">
                <a:solidFill>
                  <a:srgbClr val="004080"/>
                </a:solidFill>
              </a:defRPr>
            </a:lvl3pPr>
            <a:lvl4pPr>
              <a:defRPr sz="1800">
                <a:solidFill>
                  <a:srgbClr val="004080"/>
                </a:solidFill>
              </a:defRPr>
            </a:lvl4pPr>
            <a:lvl5pPr>
              <a:defRPr sz="1800">
                <a:solidFill>
                  <a:srgbClr val="004080"/>
                </a:solidFill>
              </a:defRPr>
            </a:lvl5pPr>
          </a:lstStyle>
          <a:p>
            <a:pPr lvl="0"/>
            <a:r>
              <a:rPr lang="de-DE" dirty="0"/>
              <a:t>Was wollen wir erreichen?</a:t>
            </a:r>
          </a:p>
        </p:txBody>
      </p:sp>
      <p:sp>
        <p:nvSpPr>
          <p:cNvPr id="21" name="Bildplatzhalter 5">
            <a:extLst>
              <a:ext uri="{FF2B5EF4-FFF2-40B4-BE49-F238E27FC236}">
                <a16:creationId xmlns:a16="http://schemas.microsoft.com/office/drawing/2014/main" id="{D11B3263-6E03-2789-D680-AD3C4C2B76E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1954345"/>
            <a:ext cx="3800476" cy="4465179"/>
          </a:xfrm>
          <a:prstGeom prst="flowChartDelay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>
                <a:solidFill>
                  <a:sysClr val="windowText" lastClr="000000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6" name="Fußzeilenplatzhalter 25">
            <a:extLst>
              <a:ext uri="{FF2B5EF4-FFF2-40B4-BE49-F238E27FC236}">
                <a16:creationId xmlns:a16="http://schemas.microsoft.com/office/drawing/2014/main" id="{B53BA487-47BF-A298-16A0-A610A4C4691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7" name="Foliennummernplatzhalter 26">
            <a:extLst>
              <a:ext uri="{FF2B5EF4-FFF2-40B4-BE49-F238E27FC236}">
                <a16:creationId xmlns:a16="http://schemas.microsoft.com/office/drawing/2014/main" id="{05F3F739-ACB5-A682-D7FC-2D78CBF3072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E5C5FA-BC1D-4AD1-BB57-E4E5DA93827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22105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, Aufgabe, Ergeb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3BB5E10C-06D9-5DDB-3620-4F5FB8A07011}"/>
              </a:ext>
            </a:extLst>
          </p:cNvPr>
          <p:cNvSpPr/>
          <p:nvPr userDrawn="1"/>
        </p:nvSpPr>
        <p:spPr>
          <a:xfrm>
            <a:off x="-1" y="1736725"/>
            <a:ext cx="12192000" cy="4900421"/>
          </a:xfrm>
          <a:prstGeom prst="rect">
            <a:avLst/>
          </a:prstGeom>
          <a:gradFill>
            <a:gsLst>
              <a:gs pos="65000">
                <a:srgbClr val="004080"/>
              </a:gs>
              <a:gs pos="86000">
                <a:srgbClr val="004992"/>
              </a:gs>
              <a:gs pos="100000">
                <a:srgbClr val="005AB4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59E7408D-5777-8E0C-B17A-352D03522A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6571" y="489600"/>
            <a:ext cx="10077429" cy="55773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>
                <a:solidFill>
                  <a:srgbClr val="00408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617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„Modultitel“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617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6FA05D65-6CF2-BCBE-8CD5-B6CEF5776B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38601" y="1954345"/>
            <a:ext cx="7933944" cy="4465180"/>
          </a:xfrm>
          <a:prstGeom prst="rect">
            <a:avLst/>
          </a:prstGeom>
        </p:spPr>
        <p:txBody>
          <a:bodyPr anchor="ctr"/>
          <a:lstStyle>
            <a:lvl1pPr marL="228600" indent="-228600">
              <a:buClr>
                <a:srgbClr val="92D050"/>
              </a:buClr>
              <a:buFont typeface="Arial" panose="020B0604020202020204" pitchFamily="34" charset="0"/>
              <a:buChar char="♦"/>
              <a:defRPr sz="1800">
                <a:solidFill>
                  <a:schemeClr val="tx1"/>
                </a:solidFill>
              </a:defRPr>
            </a:lvl1pPr>
            <a:lvl2pPr marL="685800" indent="-228600">
              <a:buClr>
                <a:srgbClr val="92D050"/>
              </a:buClr>
              <a:buFont typeface="Arial" panose="020B0604020202020204" pitchFamily="34" charset="0"/>
              <a:buChar char="♦"/>
              <a:defRPr sz="1800">
                <a:solidFill>
                  <a:schemeClr val="tx1"/>
                </a:solidFill>
              </a:defRPr>
            </a:lvl2pPr>
            <a:lvl3pPr marL="1143000" indent="-228600">
              <a:buClr>
                <a:srgbClr val="92D050"/>
              </a:buClr>
              <a:buFont typeface="Arial" panose="020B0604020202020204" pitchFamily="34" charset="0"/>
              <a:buChar char="♦"/>
              <a:defRPr sz="1800">
                <a:solidFill>
                  <a:schemeClr val="tx1"/>
                </a:solidFill>
              </a:defRPr>
            </a:lvl3pPr>
            <a:lvl4pPr marL="1600200" indent="-228600">
              <a:buClr>
                <a:srgbClr val="92D050"/>
              </a:buClr>
              <a:buFont typeface="Arial" panose="020B0604020202020204" pitchFamily="34" charset="0"/>
              <a:buChar char="♦"/>
              <a:defRPr sz="1800">
                <a:solidFill>
                  <a:schemeClr val="tx1"/>
                </a:solidFill>
              </a:defRPr>
            </a:lvl4pPr>
            <a:lvl5pPr marL="2057400" indent="-228600">
              <a:buClr>
                <a:srgbClr val="92D050"/>
              </a:buClr>
              <a:buFont typeface="Arial" panose="020B0604020202020204" pitchFamily="34" charset="0"/>
              <a:buChar char="♦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3717AB3F-FF56-3574-CC07-59485B1CA1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6571" y="1069266"/>
            <a:ext cx="10077904" cy="55721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800">
                <a:solidFill>
                  <a:srgbClr val="004080"/>
                </a:solidFill>
              </a:defRPr>
            </a:lvl1pPr>
            <a:lvl2pPr>
              <a:defRPr sz="1800">
                <a:solidFill>
                  <a:srgbClr val="004080"/>
                </a:solidFill>
              </a:defRPr>
            </a:lvl2pPr>
            <a:lvl3pPr>
              <a:defRPr sz="1800">
                <a:solidFill>
                  <a:srgbClr val="004080"/>
                </a:solidFill>
              </a:defRPr>
            </a:lvl3pPr>
            <a:lvl4pPr>
              <a:defRPr sz="1800">
                <a:solidFill>
                  <a:srgbClr val="004080"/>
                </a:solidFill>
              </a:defRPr>
            </a:lvl4pPr>
            <a:lvl5pPr>
              <a:defRPr sz="1800">
                <a:solidFill>
                  <a:srgbClr val="004080"/>
                </a:solidFill>
              </a:defRPr>
            </a:lvl5pPr>
          </a:lstStyle>
          <a:p>
            <a:pPr lvl="0"/>
            <a:r>
              <a:rPr lang="de-DE" dirty="0"/>
              <a:t>Was muss ich wissen? / Was muss ich tun? </a:t>
            </a:r>
            <a:r>
              <a:rPr lang="de-DE"/>
              <a:t>/ Wie </a:t>
            </a:r>
            <a:r>
              <a:rPr lang="de-DE" dirty="0"/>
              <a:t>schaut das Ergebnis aus?</a:t>
            </a:r>
          </a:p>
        </p:txBody>
      </p:sp>
      <p:sp>
        <p:nvSpPr>
          <p:cNvPr id="21" name="Bildplatzhalter 5">
            <a:extLst>
              <a:ext uri="{FF2B5EF4-FFF2-40B4-BE49-F238E27FC236}">
                <a16:creationId xmlns:a16="http://schemas.microsoft.com/office/drawing/2014/main" id="{D11B3263-6E03-2789-D680-AD3C4C2B76E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1954345"/>
            <a:ext cx="3800476" cy="4465179"/>
          </a:xfrm>
          <a:prstGeom prst="flowChartDelay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>
                <a:solidFill>
                  <a:sysClr val="windowText" lastClr="000000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6" name="Fußzeilenplatzhalter 25">
            <a:extLst>
              <a:ext uri="{FF2B5EF4-FFF2-40B4-BE49-F238E27FC236}">
                <a16:creationId xmlns:a16="http://schemas.microsoft.com/office/drawing/2014/main" id="{B53BA487-47BF-A298-16A0-A610A4C4691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7" name="Foliennummernplatzhalter 26">
            <a:extLst>
              <a:ext uri="{FF2B5EF4-FFF2-40B4-BE49-F238E27FC236}">
                <a16:creationId xmlns:a16="http://schemas.microsoft.com/office/drawing/2014/main" id="{05F3F739-ACB5-A682-D7FC-2D78CBF3072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E5C5FA-BC1D-4AD1-BB57-E4E5DA93827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34374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76DEA41-F867-DA86-940C-7FF98F70A5C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3391"/>
          <a:stretch/>
        </p:blipFill>
        <p:spPr bwMode="auto">
          <a:xfrm>
            <a:off x="2292573" y="0"/>
            <a:ext cx="98994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ussdiagramm: Verzögerung 2">
            <a:extLst>
              <a:ext uri="{FF2B5EF4-FFF2-40B4-BE49-F238E27FC236}">
                <a16:creationId xmlns:a16="http://schemas.microsoft.com/office/drawing/2014/main" id="{E734768F-439B-BFBC-1242-0BD3DB59B36E}"/>
              </a:ext>
            </a:extLst>
          </p:cNvPr>
          <p:cNvSpPr/>
          <p:nvPr userDrawn="1"/>
        </p:nvSpPr>
        <p:spPr bwMode="gray">
          <a:xfrm>
            <a:off x="0" y="0"/>
            <a:ext cx="5417040" cy="6858000"/>
          </a:xfrm>
          <a:prstGeom prst="flowChartDelay">
            <a:avLst/>
          </a:prstGeom>
          <a:solidFill>
            <a:srgbClr val="003B7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 kern="0" dirty="0">
              <a:solidFill>
                <a:srgbClr val="FFFFFF"/>
              </a:solidFill>
              <a:latin typeface="Arial" panose="020B0604020202020204"/>
              <a:cs typeface="Arial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AF5241F-46FB-A159-E149-80D0E66D6745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195843" y="2628525"/>
            <a:ext cx="5381498" cy="1620000"/>
          </a:xfrm>
          <a:prstGeom prst="rect">
            <a:avLst/>
          </a:prstGeom>
        </p:spPr>
        <p:txBody>
          <a:bodyPr vert="horz" lIns="0" tIns="0" rIns="0" bIns="0" rtlCol="0" anchor="t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i="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Vielen Dank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für Ihre Aufmerksamkeit!</a:t>
            </a:r>
            <a:endParaRPr kumimoji="0" lang="en-US" sz="5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00548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Fraunhofer IAO - Exo Guide">
            <a:extLst>
              <a:ext uri="{FF2B5EF4-FFF2-40B4-BE49-F238E27FC236}">
                <a16:creationId xmlns:a16="http://schemas.microsoft.com/office/drawing/2014/main" id="{40F096A1-4600-F993-583F-E12CFD10A6D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3" t="31118" r="5742" b="30941"/>
          <a:stretch/>
        </p:blipFill>
        <p:spPr bwMode="auto">
          <a:xfrm>
            <a:off x="10498630" y="200773"/>
            <a:ext cx="1355961" cy="38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F45C668E-24E1-E1E7-46E3-0D621AD953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657227"/>
            <a:ext cx="4114800" cy="20077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rgbClr val="004080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0A696167-6D78-0A6D-03C7-18F11E6B0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6450" y="6657227"/>
            <a:ext cx="2743200" cy="20077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rgbClr val="004080"/>
                </a:solidFill>
              </a:defRPr>
            </a:lvl1pPr>
          </a:lstStyle>
          <a:p>
            <a:fld id="{CFE5C5FA-BC1D-4AD1-BB57-E4E5DA93827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2900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25" r:id="rId2"/>
    <p:sldLayoutId id="2147483726" r:id="rId3"/>
    <p:sldLayoutId id="2147483728" r:id="rId4"/>
    <p:sldLayoutId id="2147483729" r:id="rId5"/>
    <p:sldLayoutId id="2147483724" r:id="rId6"/>
    <p:sldLayoutId id="2147483720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D24DA5D-225B-18B2-FEA3-418050F3AB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err="1"/>
              <a:t>XaaS</a:t>
            </a:r>
            <a:r>
              <a:rPr lang="de-DE" dirty="0"/>
              <a:t> -</a:t>
            </a:r>
          </a:p>
          <a:p>
            <a:r>
              <a:rPr lang="de-DE" dirty="0" err="1"/>
              <a:t>Anything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a Service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C0CF4C-C39E-E2E5-03C6-65369893EF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7732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53F114-5872-D4B7-B78B-1DAB86391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504F246-8BFA-5432-A584-04C99F49B7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err="1"/>
              <a:t>XaaS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8E3C1C2-5416-DCA5-8FB3-83806CD820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Tx/>
              <a:buFont typeface="Arial" panose="020B0604020202020204" pitchFamily="34" charset="0"/>
              <a:buChar char="♦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Welche Fragen können wir nun beantworten: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2D050"/>
              </a:buClr>
              <a:buSzTx/>
              <a:buFont typeface="Arial" panose="020B0604020202020204" pitchFamily="34" charset="0"/>
              <a:buChar char="♦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Was XaaS ist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2D050"/>
              </a:buClr>
              <a:buSzTx/>
              <a:buFont typeface="Arial" panose="020B0604020202020204" pitchFamily="34" charset="0"/>
              <a:buChar char="♦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Warum man XaaS benutzt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2D050"/>
              </a:buClr>
              <a:buSzTx/>
              <a:buFont typeface="Arial" panose="020B0604020202020204" pitchFamily="34" charset="0"/>
              <a:buChar char="♦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Welche Herausforderungen zu beachten sind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2D050"/>
              </a:buClr>
              <a:buSzTx/>
              <a:buFont typeface="Arial" panose="020B0604020202020204" pitchFamily="34" charset="0"/>
              <a:buChar char="♦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Was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MaaS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ist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2D050"/>
              </a:buClr>
              <a:buSzTx/>
              <a:buFont typeface="Arial" panose="020B0604020202020204" pitchFamily="34" charset="0"/>
              <a:buChar char="♦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Wie die beiden Methoden bei uns in der Firma Anwendung finden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2D050"/>
              </a:buClr>
              <a:buSzTx/>
              <a:buFont typeface="Arial" panose="020B0604020202020204" pitchFamily="34" charset="0"/>
              <a:buChar char="♦"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2D050"/>
              </a:buClr>
              <a:buSzTx/>
              <a:buFont typeface="Arial" panose="020B0604020202020204" pitchFamily="34" charset="0"/>
              <a:buChar char="♦"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Habt ihr noch Fragen?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C237467-A56B-CD3A-420F-B5F4D76EEA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Was haben wir gelernt?</a:t>
            </a:r>
          </a:p>
        </p:txBody>
      </p:sp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09C6C5FE-9493-86BC-B24A-82732938A02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9" r="21629"/>
          <a:stretch/>
        </p:blipFill>
        <p:spPr>
          <a:xfrm>
            <a:off x="-1" y="1954345"/>
            <a:ext cx="3800476" cy="4465179"/>
          </a:xfr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CA3A2809-1009-0DDF-CDBF-2A93935E1E84}"/>
              </a:ext>
            </a:extLst>
          </p:cNvPr>
          <p:cNvSpPr txBox="1"/>
          <p:nvPr/>
        </p:nvSpPr>
        <p:spPr>
          <a:xfrm>
            <a:off x="0" y="6419524"/>
            <a:ext cx="46498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https://comport.com/wp-content/uploads/2020/08/Anything-As-A-Service.jpg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BF62770-335D-BF3B-0BAA-61FD719EFDF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E5C5FA-BC1D-4AD1-BB57-E4E5DA93827D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14418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1300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AB8A3E6A-92F7-E395-34D7-CB9208AB88E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3"/>
          <a:stretch/>
        </p:blipFill>
        <p:spPr/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F56E5C5-FBD3-D892-6AC0-8D092C915CC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err="1"/>
              <a:t>XaaS</a:t>
            </a:r>
            <a:endParaRPr lang="de-DE" dirty="0"/>
          </a:p>
          <a:p>
            <a:r>
              <a:rPr lang="de-DE" dirty="0" err="1"/>
              <a:t>MaaS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6085B98-BCC6-DB3B-C463-199535A1FD8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60 Minuten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8E9B24C-6C68-5770-729A-4ADAB709D84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keine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6F98ACD-1B16-8DBC-B967-7D1ACF91B5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Modul: </a:t>
            </a:r>
            <a:r>
              <a:rPr lang="de-DE" dirty="0" err="1"/>
              <a:t>XaaS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AAB6368-EFA7-2CF9-7947-5D28535700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Was sind die Fakten?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3C4776D-F428-D954-B43B-8958EC7C774F}"/>
              </a:ext>
            </a:extLst>
          </p:cNvPr>
          <p:cNvSpPr txBox="1"/>
          <p:nvPr/>
        </p:nvSpPr>
        <p:spPr>
          <a:xfrm>
            <a:off x="0" y="6419524"/>
            <a:ext cx="32393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https://pbs.twimg.com/media/FQmbRV9XwAIqj3h.jpg:large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052FB4D-1716-AD62-44D5-B6B846BA7F9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E5C5FA-BC1D-4AD1-BB57-E4E5DA93827D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6114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A05047C0-5D96-E33D-8948-7747C0C2D16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3"/>
          <a:stretch/>
        </p:blipFill>
        <p:spPr/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7301916-A75B-F134-259F-187F329A015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Vortrag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8A01D43-FBD4-0BA9-B847-CBE6E649A7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Seminarraum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0D88215-0100-8C45-50CB-14D148A0D94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Modul: Grundlagen der Nachhaltigkeit</a:t>
            </a:r>
          </a:p>
          <a:p>
            <a:r>
              <a:rPr lang="de-DE" dirty="0"/>
              <a:t>Modul: KI in der Fertigung</a:t>
            </a:r>
          </a:p>
          <a:p>
            <a:r>
              <a:rPr lang="de-DE" dirty="0"/>
              <a:t>Modul: Recycling in der Fertigung</a:t>
            </a:r>
          </a:p>
          <a:p>
            <a:r>
              <a:rPr lang="de-DE" dirty="0"/>
              <a:t>Modul: Reparatur und Demontage</a:t>
            </a:r>
          </a:p>
          <a:p>
            <a:r>
              <a:rPr lang="de-DE" dirty="0"/>
              <a:t>Modul: Effizienz in der Fertigung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1EFBF84-9D65-90AF-253A-9DEEBCA551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Modul: </a:t>
            </a:r>
            <a:r>
              <a:rPr lang="de-DE" dirty="0" err="1"/>
              <a:t>XaaS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58CBA46-253C-1A0D-996B-EB8AC3A4A6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Was sind die Fakten?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62F6B50-7B4D-6E77-C897-E40E13D9453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E5C5FA-BC1D-4AD1-BB57-E4E5DA93827D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98767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AD266A-7255-E260-5DC3-69364D17A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1C2CAA2-0CC0-E7C4-158E-457D199B40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err="1"/>
              <a:t>XaaS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F575C6E-0168-3827-3DFF-3F77F6EF08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Was ist </a:t>
            </a:r>
            <a:r>
              <a:rPr lang="de-DE" dirty="0" err="1"/>
              <a:t>XaaS</a:t>
            </a:r>
            <a:r>
              <a:rPr lang="de-DE" dirty="0"/>
              <a:t>?</a:t>
            </a:r>
          </a:p>
          <a:p>
            <a:r>
              <a:rPr lang="de-DE" dirty="0"/>
              <a:t>Warum benutzt man XaaS?</a:t>
            </a:r>
          </a:p>
          <a:p>
            <a:r>
              <a:rPr lang="de-DE" dirty="0"/>
              <a:t>Welche Herausforderungen sind bei dem Einsatz zu beachten?</a:t>
            </a:r>
          </a:p>
          <a:p>
            <a:r>
              <a:rPr lang="de-DE" dirty="0"/>
              <a:t>Was ist </a:t>
            </a:r>
            <a:r>
              <a:rPr lang="de-DE" dirty="0" err="1"/>
              <a:t>MaaS</a:t>
            </a:r>
            <a:r>
              <a:rPr lang="de-DE" dirty="0"/>
              <a:t>?</a:t>
            </a:r>
          </a:p>
          <a:p>
            <a:r>
              <a:rPr lang="de-DE" dirty="0"/>
              <a:t>Wie finden diese Konzepte in der Firma Anwendung?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FEA605-4544-A3F3-FC18-6BFA19F6FD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Was wollen wir erreichen?</a:t>
            </a:r>
          </a:p>
        </p:txBody>
      </p:sp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66792DE6-C3EC-6DD8-7380-1339439E019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9" r="21629"/>
          <a:stretch/>
        </p:blipFill>
        <p:spPr>
          <a:xfrm>
            <a:off x="-1" y="1954345"/>
            <a:ext cx="3800476" cy="4465179"/>
          </a:xfr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AD7B14C3-830D-DEA0-805B-8669FB3ECF8E}"/>
              </a:ext>
            </a:extLst>
          </p:cNvPr>
          <p:cNvSpPr txBox="1"/>
          <p:nvPr/>
        </p:nvSpPr>
        <p:spPr>
          <a:xfrm>
            <a:off x="0" y="6419524"/>
            <a:ext cx="46498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https://comport.com/wp-content/uploads/2020/08/Anything-As-A-Service.jpg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A0DA72A-D35B-97E6-0543-890C8E88F1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E5C5FA-BC1D-4AD1-BB57-E4E5DA93827D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84742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558C28-C1A4-31E1-D970-0561AD9DA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C70E2E9-5804-3F99-3CC8-E07A58D8AE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err="1"/>
              <a:t>XaaS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8E558C0-8DDB-46BC-5365-06C863B056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/>
              <a:t>XaaS</a:t>
            </a:r>
            <a:r>
              <a:rPr lang="de-DE" dirty="0"/>
              <a:t> = </a:t>
            </a:r>
            <a:r>
              <a:rPr lang="de-DE" dirty="0" err="1"/>
              <a:t>Anything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a Service</a:t>
            </a:r>
          </a:p>
          <a:p>
            <a:pPr lvl="1"/>
            <a:r>
              <a:rPr lang="de-DE" dirty="0"/>
              <a:t>Anstatt Produkt wird Wert bzw. Nutzen dem Kunden verkauft</a:t>
            </a:r>
          </a:p>
          <a:p>
            <a:pPr lvl="1"/>
            <a:r>
              <a:rPr lang="de-DE" dirty="0"/>
              <a:t>Services werden digital über ein mit dem Internet verbundenes Netzwerk bereitgestellt </a:t>
            </a:r>
          </a:p>
          <a:p>
            <a:r>
              <a:rPr lang="de-DE" dirty="0"/>
              <a:t>Möglichkeiten der Umsetzung: </a:t>
            </a:r>
          </a:p>
          <a:p>
            <a:pPr lvl="1"/>
            <a:r>
              <a:rPr lang="de-DE" dirty="0"/>
              <a:t>SaaS (Software…)</a:t>
            </a:r>
          </a:p>
          <a:p>
            <a:pPr lvl="1"/>
            <a:r>
              <a:rPr lang="de-DE" dirty="0"/>
              <a:t>PaaS (</a:t>
            </a:r>
            <a:r>
              <a:rPr lang="de-DE" dirty="0" err="1"/>
              <a:t>Platform</a:t>
            </a:r>
            <a:r>
              <a:rPr lang="de-DE" dirty="0"/>
              <a:t>…)</a:t>
            </a:r>
          </a:p>
          <a:p>
            <a:pPr lvl="1"/>
            <a:r>
              <a:rPr lang="de-DE" dirty="0" err="1"/>
              <a:t>Iaas</a:t>
            </a:r>
            <a:r>
              <a:rPr lang="de-DE" dirty="0"/>
              <a:t> (Infrastructure…)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7C9D4E4-E0EB-29A6-5E25-711DA15DF8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Was muss ich wissen?</a:t>
            </a:r>
          </a:p>
        </p:txBody>
      </p:sp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71DFE042-8647-FFD9-009E-730A306E649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9" r="21629"/>
          <a:stretch/>
        </p:blipFill>
        <p:spPr>
          <a:xfrm>
            <a:off x="-1" y="1954345"/>
            <a:ext cx="3800476" cy="4465179"/>
          </a:xfr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A383A595-1137-9B5F-8393-186D6B8B0CB6}"/>
              </a:ext>
            </a:extLst>
          </p:cNvPr>
          <p:cNvSpPr txBox="1"/>
          <p:nvPr/>
        </p:nvSpPr>
        <p:spPr>
          <a:xfrm>
            <a:off x="0" y="6419524"/>
            <a:ext cx="46498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https://comport.com/wp-content/uploads/2020/08/Anything-As-A-Service.jpg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6FA7166-0192-C771-0E29-786A9786F91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E5C5FA-BC1D-4AD1-BB57-E4E5DA93827D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93768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B04F6-FB84-97A9-0130-CAF0FD5D6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0EA3BA3-DCA1-1719-00AC-8824DE1272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err="1"/>
              <a:t>XaaS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AAEBA8C-E737-3C42-D913-6F8AA9AB30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Warum kommt </a:t>
            </a:r>
            <a:r>
              <a:rPr lang="de-DE" dirty="0" err="1"/>
              <a:t>XaaS</a:t>
            </a:r>
            <a:r>
              <a:rPr lang="de-DE" dirty="0"/>
              <a:t> zum Einsatz?</a:t>
            </a:r>
          </a:p>
          <a:p>
            <a:pPr lvl="1"/>
            <a:r>
              <a:rPr lang="de-DE" dirty="0"/>
              <a:t>Erhöhte Innovation</a:t>
            </a:r>
          </a:p>
          <a:p>
            <a:pPr lvl="1"/>
            <a:r>
              <a:rPr lang="de-DE" dirty="0"/>
              <a:t>Remote-Bereitstellung</a:t>
            </a:r>
          </a:p>
          <a:p>
            <a:pPr lvl="1"/>
            <a:r>
              <a:rPr lang="de-DE" dirty="0"/>
              <a:t>Reduzierte Ressourcen </a:t>
            </a:r>
          </a:p>
          <a:p>
            <a:pPr lvl="1"/>
            <a:r>
              <a:rPr lang="de-DE" dirty="0"/>
              <a:t>Schnellere digitale Transformation </a:t>
            </a:r>
          </a:p>
          <a:p>
            <a:pPr lvl="1"/>
            <a:r>
              <a:rPr lang="de-DE" dirty="0"/>
              <a:t>Höhere Effizienz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53A8A4B-AEF0-3A42-5784-50BB04E29D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Was muss ich wissen?</a:t>
            </a:r>
          </a:p>
        </p:txBody>
      </p:sp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7B63481B-F88D-544B-5336-62028DB446A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9" r="21629"/>
          <a:stretch/>
        </p:blipFill>
        <p:spPr>
          <a:xfrm>
            <a:off x="-1" y="1954345"/>
            <a:ext cx="3800476" cy="4465179"/>
          </a:xfr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9E84D5E6-9A0D-7E72-55DF-9DAF362A3B4E}"/>
              </a:ext>
            </a:extLst>
          </p:cNvPr>
          <p:cNvSpPr txBox="1"/>
          <p:nvPr/>
        </p:nvSpPr>
        <p:spPr>
          <a:xfrm>
            <a:off x="0" y="6419524"/>
            <a:ext cx="46498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https://comport.com/wp-content/uploads/2020/08/Anything-As-A-Service.jpg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B7519D2-1B33-E9EA-0872-4ABE7F36B80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E5C5FA-BC1D-4AD1-BB57-E4E5DA93827D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3913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E0B670-D749-0308-3E08-E38F721AC4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63C668F-BA93-5106-9BF2-225EA5096C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err="1"/>
              <a:t>XaaS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F74FCD-829C-397D-8FF4-E59BE97139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Was für Herausforderungen gehen mit </a:t>
            </a:r>
            <a:r>
              <a:rPr lang="de-DE" dirty="0" err="1"/>
              <a:t>XaaS</a:t>
            </a:r>
            <a:r>
              <a:rPr lang="de-DE" dirty="0"/>
              <a:t> einher?</a:t>
            </a:r>
          </a:p>
          <a:p>
            <a:pPr lvl="1"/>
            <a:r>
              <a:rPr lang="de-DE" dirty="0"/>
              <a:t>Ausfallsicherheit</a:t>
            </a:r>
          </a:p>
          <a:p>
            <a:pPr lvl="1"/>
            <a:r>
              <a:rPr lang="de-DE" dirty="0"/>
              <a:t>Transparenz</a:t>
            </a:r>
          </a:p>
          <a:p>
            <a:pPr lvl="1"/>
            <a:r>
              <a:rPr lang="de-DE" dirty="0"/>
              <a:t>Abhängigkeit</a:t>
            </a:r>
          </a:p>
          <a:p>
            <a:pPr lvl="1"/>
            <a:r>
              <a:rPr lang="de-DE" dirty="0"/>
              <a:t>Sicherheit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ACB78E8-C20B-E8F0-2E0D-8B397578D2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Was muss ich wissen?</a:t>
            </a:r>
          </a:p>
        </p:txBody>
      </p:sp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401D578D-64B8-729C-D935-E099ADD3408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9" r="21629"/>
          <a:stretch/>
        </p:blipFill>
        <p:spPr>
          <a:xfrm>
            <a:off x="-1" y="1954345"/>
            <a:ext cx="3800476" cy="4465179"/>
          </a:xfr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7060E30A-08E8-9F4B-53A3-6411FDA97DC7}"/>
              </a:ext>
            </a:extLst>
          </p:cNvPr>
          <p:cNvSpPr txBox="1"/>
          <p:nvPr/>
        </p:nvSpPr>
        <p:spPr>
          <a:xfrm>
            <a:off x="0" y="6419524"/>
            <a:ext cx="46498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https://comport.com/wp-content/uploads/2020/08/Anything-As-A-Service.jpg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CA54D0A-F450-A85F-4BBF-0C8849E16AE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E5C5FA-BC1D-4AD1-BB57-E4E5DA93827D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02255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D9B1E0-3298-3F98-DA11-AA7EA9FED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E57EFFD-73D8-C02A-6A6D-BEC487A2C8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err="1"/>
              <a:t>XaaS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F6EA2F2-AD69-395D-58CC-4E352C9A26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Manufacturing-</a:t>
            </a:r>
            <a:r>
              <a:rPr lang="de-DE" dirty="0" err="1"/>
              <a:t>as</a:t>
            </a:r>
            <a:r>
              <a:rPr lang="de-DE" dirty="0"/>
              <a:t>-a-Service (</a:t>
            </a:r>
            <a:r>
              <a:rPr lang="de-DE" dirty="0" err="1"/>
              <a:t>MaaS</a:t>
            </a:r>
            <a:r>
              <a:rPr lang="de-DE" dirty="0"/>
              <a:t>):</a:t>
            </a:r>
          </a:p>
          <a:p>
            <a:pPr lvl="1"/>
            <a:r>
              <a:rPr lang="de-DE" dirty="0"/>
              <a:t>Vernetzung von Produktionsressourcen, indem es Produktionsstandorte und -anlagen über IT-Plattformen vernetzt</a:t>
            </a:r>
          </a:p>
          <a:p>
            <a:pPr lvl="1"/>
            <a:r>
              <a:rPr lang="de-DE" dirty="0"/>
              <a:t>Manufacturing on Demand als Ziel </a:t>
            </a:r>
            <a:r>
              <a:rPr lang="de-DE" dirty="0">
                <a:sym typeface="Wingdings" panose="05000000000000000000" pitchFamily="2" charset="2"/>
              </a:rPr>
              <a:t> Fertigung auf Abruf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21B0382-073F-97A2-8F30-75D1242613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Was muss ich wissen?</a:t>
            </a:r>
          </a:p>
        </p:txBody>
      </p:sp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43E25144-D9E7-C204-3CD7-F315AF31783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9" r="21629"/>
          <a:stretch/>
        </p:blipFill>
        <p:spPr>
          <a:xfrm>
            <a:off x="-1" y="1954345"/>
            <a:ext cx="3800476" cy="4465179"/>
          </a:xfr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78EB742B-B8BA-0427-E7E4-CD3AF3AD1516}"/>
              </a:ext>
            </a:extLst>
          </p:cNvPr>
          <p:cNvSpPr txBox="1"/>
          <p:nvPr/>
        </p:nvSpPr>
        <p:spPr>
          <a:xfrm>
            <a:off x="0" y="6419524"/>
            <a:ext cx="46498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https://comport.com/wp-content/uploads/2020/08/Anything-As-A-Service.jpg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B9741AF-3914-5A64-20F9-39CCBEB150A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E5C5FA-BC1D-4AD1-BB57-E4E5DA93827D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0454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8948C2D-15D5-128B-AAE8-874A35AAB4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err="1"/>
              <a:t>XaaS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706AE33-438B-11E3-F3DB-06FBE2DF2B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Wie findet </a:t>
            </a:r>
            <a:r>
              <a:rPr lang="de-DE" dirty="0" err="1"/>
              <a:t>Xaas</a:t>
            </a:r>
            <a:r>
              <a:rPr lang="de-DE" dirty="0"/>
              <a:t>/Maas bei uns im Unternehmen Anwendung?</a:t>
            </a:r>
          </a:p>
          <a:p>
            <a:pPr lvl="1"/>
            <a:r>
              <a:rPr lang="de-DE" dirty="0">
                <a:highlight>
                  <a:srgbClr val="FF00FF"/>
                </a:highlight>
              </a:rPr>
              <a:t>[Beispiele aus der eigenen Firma einbringen]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69F5E0-21BC-3547-DC9F-68A26C2463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Was muss ich wissen?</a:t>
            </a:r>
          </a:p>
        </p:txBody>
      </p:sp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0B1B06E4-E255-ED56-6931-E98C1DE70DA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9" r="21629"/>
          <a:stretch/>
        </p:blipFill>
        <p:spPr>
          <a:xfrm>
            <a:off x="-1" y="1954345"/>
            <a:ext cx="3800476" cy="4465179"/>
          </a:xfr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28AC1F5F-942B-5EBC-D81F-3A45532719DA}"/>
              </a:ext>
            </a:extLst>
          </p:cNvPr>
          <p:cNvSpPr txBox="1"/>
          <p:nvPr/>
        </p:nvSpPr>
        <p:spPr>
          <a:xfrm>
            <a:off x="0" y="6419524"/>
            <a:ext cx="46498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https://comport.com/wp-content/uploads/2020/08/Anything-As-A-Service.jpg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CC7123C-95D6-77A2-A5F9-8AAD1FB767E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E5C5FA-BC1D-4AD1-BB57-E4E5DA93827D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92807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1">
  <a:themeElements>
    <a:clrScheme name="Benutzerdefiniert 7">
      <a:dk1>
        <a:srgbClr val="FFFFFF"/>
      </a:dk1>
      <a:lt1>
        <a:srgbClr val="FFFFFF"/>
      </a:lt1>
      <a:dk2>
        <a:srgbClr val="FFFFFF"/>
      </a:dk2>
      <a:lt2>
        <a:srgbClr val="92D050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Benutzerdefiniert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ontrol xmlns="http://schemas.microsoft.com/VisualStudio/2011/storyboarding/control">
  <Id Name="3682b783-1ee3-4c4e-b21c-6736bd95551f" Revision="2" Stencil="System.MyShapes" StencilVersion="1.0"/>
</Control>
</file>

<file path=customXml/item10.xml><?xml version="1.0" encoding="utf-8"?>
<Control xmlns="http://schemas.microsoft.com/VisualStudio/2011/storyboarding/control">
  <Id Name="3682b783-1ee3-4c4e-b21c-6736bd95551f" Revision="1" Stencil="System.MyShapes" StencilVersion="1.0"/>
</Control>
</file>

<file path=customXml/item1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D4ECEC6BCA62E4DB566187D7585D4CD" ma:contentTypeVersion="14" ma:contentTypeDescription="Ein neues Dokument erstellen." ma:contentTypeScope="" ma:versionID="e08cb908bf2c26ee807d01f94b30cdbf">
  <xsd:schema xmlns:xsd="http://www.w3.org/2001/XMLSchema" xmlns:xs="http://www.w3.org/2001/XMLSchema" xmlns:p="http://schemas.microsoft.com/office/2006/metadata/properties" xmlns:ns2="47c31507-2017-49a1-a8b4-a2d52a7f09cf" xmlns:ns3="4b4f5136-51cc-40f9-b8ee-994051844e9d" targetNamespace="http://schemas.microsoft.com/office/2006/metadata/properties" ma:root="true" ma:fieldsID="8cbf929a20443c8ac0d636f508f95cd2" ns2:_="" ns3:_="">
    <xsd:import namespace="47c31507-2017-49a1-a8b4-a2d52a7f09cf"/>
    <xsd:import namespace="4b4f5136-51cc-40f9-b8ee-994051844e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c31507-2017-49a1-a8b4-a2d52a7f09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ildmarkierungen" ma:readOnly="false" ma:fieldId="{5cf76f15-5ced-4ddc-b409-7134ff3c332f}" ma:taxonomyMulti="true" ma:sspId="6eb20c4f-c5c2-492b-9954-d638c64bfe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4f5136-51cc-40f9-b8ee-994051844e9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3e0cf284-36bf-4552-9f96-7d1ca428e497}" ma:internalName="TaxCatchAll" ma:showField="CatchAllData" ma:web="4b4f5136-51cc-40f9-b8ee-994051844e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7c31507-2017-49a1-a8b4-a2d52a7f09cf">
      <Terms xmlns="http://schemas.microsoft.com/office/infopath/2007/PartnerControls"/>
    </lcf76f155ced4ddcb4097134ff3c332f>
    <TaxCatchAll xmlns="4b4f5136-51cc-40f9-b8ee-994051844e9d" xsi:nil="true"/>
  </documentManagement>
</p:properties>
</file>

<file path=customXml/item2.xml><?xml version="1.0" encoding="utf-8"?>
<Control xmlns="http://schemas.microsoft.com/VisualStudio/2011/storyboarding/control">
  <Id Name="System.Storyboarding.Common.Text" Revision="1" Stencil="System.Storyboarding.Common" StencilVersion="0.1"/>
</Control>
</file>

<file path=customXml/item3.xml><?xml version="1.0" encoding="utf-8"?>
<Control xmlns="http://schemas.microsoft.com/VisualStudio/2011/storyboarding/control">
  <Id Name="a3de60e0-5cdb-4b44-b9d1-eb570cde3af4" Revision="1" Stencil="System.MyShapes" StencilVersion="1.0"/>
</Control>
</file>

<file path=customXml/item4.xml><?xml version="1.0" encoding="utf-8"?>
<Control xmlns="http://schemas.microsoft.com/VisualStudio/2011/storyboarding/control">
  <Id Name="a3de60e0-5cdb-4b44-b9d1-eb570cde3af4" Revision="2" Stencil="System.MyShapes" StencilVersion="1.0"/>
</Control>
</file>

<file path=customXml/item5.xml><?xml version="1.0" encoding="utf-8"?>
<Control xmlns="http://schemas.microsoft.com/VisualStudio/2011/storyboarding/control">
  <Id Name="a3de60e0-5cdb-4b44-b9d1-eb570cde3af4" Revision="2" Stencil="System.MyShapes" StencilVersion="1.0"/>
</Control>
</file>

<file path=customXml/item6.xml><?xml version="1.0" encoding="utf-8"?>
<Control xmlns="http://schemas.microsoft.com/VisualStudio/2011/storyboarding/control">
  <Id Name="System.Storyboarding.Common.Text" Revision="1" Stencil="System.Storyboarding.Common" StencilVersion="0.1"/>
</Control>
</file>

<file path=customXml/item7.xml><?xml version="1.0" encoding="utf-8"?>
<Control xmlns="http://schemas.microsoft.com/VisualStudio/2011/storyboarding/control">
  <Id Name="3682b783-1ee3-4c4e-b21c-6736bd95551f" Revision="2" Stencil="System.MyShapes" StencilVersion="1.0"/>
</Control>
</file>

<file path=customXml/item8.xml><?xml version="1.0" encoding="utf-8"?>
<Control xmlns="http://schemas.microsoft.com/VisualStudio/2011/storyboarding/control">
  <Id Name="3682b783-1ee3-4c4e-b21c-6736bd95551f" Revision="2" Stencil="System.MyShapes" StencilVersion="1.0"/>
</Control>
</file>

<file path=customXml/item9.xml><?xml version="1.0" encoding="utf-8"?>
<Control xmlns="http://schemas.microsoft.com/VisualStudio/2011/storyboarding/control">
  <Id Name="782b6d6d-4ab4-4591-b38d-465207773355" Revision="1" Stencil="System.MyShapes" StencilVersion="1.0"/>
</Control>
</file>

<file path=customXml/itemProps1.xml><?xml version="1.0" encoding="utf-8"?>
<ds:datastoreItem xmlns:ds="http://schemas.openxmlformats.org/officeDocument/2006/customXml" ds:itemID="{A8C078C1-0B12-4471-BF5F-BD3F47E781D2}">
  <ds:schemaRefs>
    <ds:schemaRef ds:uri="http://schemas.microsoft.com/VisualStudio/2011/storyboarding/control"/>
  </ds:schemaRefs>
</ds:datastoreItem>
</file>

<file path=customXml/itemProps10.xml><?xml version="1.0" encoding="utf-8"?>
<ds:datastoreItem xmlns:ds="http://schemas.openxmlformats.org/officeDocument/2006/customXml" ds:itemID="{65A7CDB0-199B-4668-98A2-209DE75D6FAD}">
  <ds:schemaRefs>
    <ds:schemaRef ds:uri="http://schemas.microsoft.com/VisualStudio/2011/storyboarding/control"/>
  </ds:schemaRefs>
</ds:datastoreItem>
</file>

<file path=customXml/itemProps11.xml><?xml version="1.0" encoding="utf-8"?>
<ds:datastoreItem xmlns:ds="http://schemas.openxmlformats.org/officeDocument/2006/customXml" ds:itemID="{3B00E34D-1FFD-49D2-A3A8-9F6BD4EDDA93}"/>
</file>

<file path=customXml/itemProps12.xml><?xml version="1.0" encoding="utf-8"?>
<ds:datastoreItem xmlns:ds="http://schemas.openxmlformats.org/officeDocument/2006/customXml" ds:itemID="{5179EB65-065A-40ED-AADE-7F8C90EF24AD}"/>
</file>

<file path=customXml/itemProps13.xml><?xml version="1.0" encoding="utf-8"?>
<ds:datastoreItem xmlns:ds="http://schemas.openxmlformats.org/officeDocument/2006/customXml" ds:itemID="{2B00F796-141B-49B6-9DF7-AB7E8CB8E6C9}"/>
</file>

<file path=customXml/itemProps2.xml><?xml version="1.0" encoding="utf-8"?>
<ds:datastoreItem xmlns:ds="http://schemas.openxmlformats.org/officeDocument/2006/customXml" ds:itemID="{FA9096D8-2D57-43E7-BC78-302734CDABF3}">
  <ds:schemaRefs>
    <ds:schemaRef ds:uri="http://schemas.microsoft.com/VisualStudio/2011/storyboarding/control"/>
  </ds:schemaRefs>
</ds:datastoreItem>
</file>

<file path=customXml/itemProps3.xml><?xml version="1.0" encoding="utf-8"?>
<ds:datastoreItem xmlns:ds="http://schemas.openxmlformats.org/officeDocument/2006/customXml" ds:itemID="{AE9414AD-199E-4924-8E3F-B16B338313ED}">
  <ds:schemaRefs>
    <ds:schemaRef ds:uri="http://schemas.microsoft.com/VisualStudio/2011/storyboarding/control"/>
  </ds:schemaRefs>
</ds:datastoreItem>
</file>

<file path=customXml/itemProps4.xml><?xml version="1.0" encoding="utf-8"?>
<ds:datastoreItem xmlns:ds="http://schemas.openxmlformats.org/officeDocument/2006/customXml" ds:itemID="{80F42BCC-C10F-44FF-9A86-5B532B6BC56E}">
  <ds:schemaRefs>
    <ds:schemaRef ds:uri="http://schemas.microsoft.com/VisualStudio/2011/storyboarding/control"/>
  </ds:schemaRefs>
</ds:datastoreItem>
</file>

<file path=customXml/itemProps5.xml><?xml version="1.0" encoding="utf-8"?>
<ds:datastoreItem xmlns:ds="http://schemas.openxmlformats.org/officeDocument/2006/customXml" ds:itemID="{1B5F96B0-8A4D-4B7D-94CA-FDE912DB89B5}">
  <ds:schemaRefs>
    <ds:schemaRef ds:uri="http://schemas.microsoft.com/VisualStudio/2011/storyboarding/control"/>
  </ds:schemaRefs>
</ds:datastoreItem>
</file>

<file path=customXml/itemProps6.xml><?xml version="1.0" encoding="utf-8"?>
<ds:datastoreItem xmlns:ds="http://schemas.openxmlformats.org/officeDocument/2006/customXml" ds:itemID="{CF23891F-71C3-41D7-9B26-4DE5CB23EF14}">
  <ds:schemaRefs>
    <ds:schemaRef ds:uri="http://schemas.microsoft.com/VisualStudio/2011/storyboarding/control"/>
  </ds:schemaRefs>
</ds:datastoreItem>
</file>

<file path=customXml/itemProps7.xml><?xml version="1.0" encoding="utf-8"?>
<ds:datastoreItem xmlns:ds="http://schemas.openxmlformats.org/officeDocument/2006/customXml" ds:itemID="{983DA3D1-5E57-4AF1-AD13-443F60FD6D57}">
  <ds:schemaRefs>
    <ds:schemaRef ds:uri="http://schemas.microsoft.com/VisualStudio/2011/storyboarding/control"/>
  </ds:schemaRefs>
</ds:datastoreItem>
</file>

<file path=customXml/itemProps8.xml><?xml version="1.0" encoding="utf-8"?>
<ds:datastoreItem xmlns:ds="http://schemas.openxmlformats.org/officeDocument/2006/customXml" ds:itemID="{AAD3A396-2E1D-446F-9392-F663233FE9A7}">
  <ds:schemaRefs>
    <ds:schemaRef ds:uri="http://schemas.microsoft.com/VisualStudio/2011/storyboarding/control"/>
  </ds:schemaRefs>
</ds:datastoreItem>
</file>

<file path=customXml/itemProps9.xml><?xml version="1.0" encoding="utf-8"?>
<ds:datastoreItem xmlns:ds="http://schemas.openxmlformats.org/officeDocument/2006/customXml" ds:itemID="{B385B46F-DC37-4E36-88C6-A520975FA83D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1080</Words>
  <Application>Microsoft Office PowerPoint</Application>
  <PresentationFormat>Breitbild</PresentationFormat>
  <Paragraphs>150</Paragraphs>
  <Slides>11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Aptos</vt:lpstr>
      <vt:lpstr>Arial</vt:lpstr>
      <vt:lpstr>Wingdings</vt:lpstr>
      <vt:lpstr>1_1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Paula Schneider</dc:creator>
  <cp:lastModifiedBy>Paula Schneider</cp:lastModifiedBy>
  <cp:revision>78</cp:revision>
  <dcterms:created xsi:type="dcterms:W3CDTF">2024-11-18T08:34:02Z</dcterms:created>
  <dcterms:modified xsi:type="dcterms:W3CDTF">2025-04-04T10:04:44Z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  <property fmtid="{D5CDD505-2E9C-101B-9397-08002B2CF9AE}" pid="3" name="ContentTypeId">
    <vt:lpwstr>0x0101008D4ECEC6BCA62E4DB566187D7585D4CD</vt:lpwstr>
  </property>
</Properties>
</file>