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6.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8.xml" ContentType="application/vnd.openxmlformats-officedocument.customXmlProperties+xml"/>
  <Override PartName="/customXml/itemProps7.xml" ContentType="application/vnd.openxmlformats-officedocument.customXmlProperties+xml"/>
  <Override PartName="/customXml/itemProps10.xml" ContentType="application/vnd.openxmlformats-officedocument.customXmlProperties+xml"/>
  <Override PartName="/customXml/itemProps9.xml" ContentType="application/vnd.openxmlformats-officedocument.customXmlProperties+xml"/>
  <Override PartName="/docProps/app.xml" ContentType="application/vnd.openxmlformats-officedocument.extended-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1"/>
  </p:sldMasterIdLst>
  <p:notesMasterIdLst>
    <p:notesMasterId r:id="rId30"/>
  </p:notesMasterIdLst>
  <p:handoutMasterIdLst>
    <p:handoutMasterId r:id="rId31"/>
  </p:handoutMasterIdLst>
  <p:sldIdLst>
    <p:sldId id="279" r:id="rId12"/>
    <p:sldId id="281" r:id="rId13"/>
    <p:sldId id="282" r:id="rId14"/>
    <p:sldId id="280" r:id="rId15"/>
    <p:sldId id="294" r:id="rId16"/>
    <p:sldId id="295" r:id="rId17"/>
    <p:sldId id="303" r:id="rId18"/>
    <p:sldId id="304" r:id="rId19"/>
    <p:sldId id="293" r:id="rId20"/>
    <p:sldId id="306" r:id="rId21"/>
    <p:sldId id="297" r:id="rId22"/>
    <p:sldId id="302" r:id="rId23"/>
    <p:sldId id="301" r:id="rId24"/>
    <p:sldId id="300" r:id="rId25"/>
    <p:sldId id="291" r:id="rId26"/>
    <p:sldId id="292" r:id="rId27"/>
    <p:sldId id="298" r:id="rId28"/>
    <p:sldId id="285"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7951"/>
    <a:srgbClr val="9E5B91"/>
    <a:srgbClr val="565A93"/>
    <a:srgbClr val="005D87"/>
    <a:srgbClr val="87BFE6"/>
    <a:srgbClr val="54A4D7"/>
    <a:srgbClr val="0B7D74"/>
    <a:srgbClr val="A7C26D"/>
    <a:srgbClr val="B49749"/>
    <a:srgbClr val="8063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6" autoAdjust="0"/>
    <p:restoredTop sz="69251" autoAdjust="0"/>
  </p:normalViewPr>
  <p:slideViewPr>
    <p:cSldViewPr snapToGrid="0">
      <p:cViewPr varScale="1">
        <p:scale>
          <a:sx n="84" d="100"/>
          <a:sy n="84" d="100"/>
        </p:scale>
        <p:origin x="662" y="72"/>
      </p:cViewPr>
      <p:guideLst/>
    </p:cSldViewPr>
  </p:slideViewPr>
  <p:notesTextViewPr>
    <p:cViewPr>
      <p:scale>
        <a:sx n="1" d="1"/>
        <a:sy n="1" d="1"/>
      </p:scale>
      <p:origin x="0" y="0"/>
    </p:cViewPr>
  </p:notesTextViewPr>
  <p:notesViewPr>
    <p:cSldViewPr snapToGrid="0">
      <p:cViewPr varScale="1">
        <p:scale>
          <a:sx n="63" d="100"/>
          <a:sy n="63" d="100"/>
        </p:scale>
        <p:origin x="320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38" Type="http://schemas.openxmlformats.org/officeDocument/2006/relationships/customXml" Target="../customXml/item13.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presProps" Target="presProps.xml"/><Relationship Id="rId37" Type="http://schemas.openxmlformats.org/officeDocument/2006/relationships/customXml" Target="../customXml/item12.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customXml" Target="../customXml/item11.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9BD0853-5E7A-E162-6350-76D81318BE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1A82030-9E95-5060-9C31-67A7718223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EEC7D6-E041-4168-A6E2-9DCACDA9866C}" type="datetimeFigureOut">
              <a:rPr lang="de-DE" smtClean="0"/>
              <a:t>04.04.2025</a:t>
            </a:fld>
            <a:endParaRPr lang="de-DE"/>
          </a:p>
        </p:txBody>
      </p:sp>
      <p:sp>
        <p:nvSpPr>
          <p:cNvPr id="4" name="Fußzeilenplatzhalter 3">
            <a:extLst>
              <a:ext uri="{FF2B5EF4-FFF2-40B4-BE49-F238E27FC236}">
                <a16:creationId xmlns:a16="http://schemas.microsoft.com/office/drawing/2014/main" id="{9546B109-C128-4AC2-6989-42F7227362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9D8DECB-A6C0-0E50-9348-E8170862D6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0D652D-FEF3-4603-88A6-8FB90295FD2A}" type="slidenum">
              <a:rPr lang="de-DE" smtClean="0"/>
              <a:t>‹Nr.›</a:t>
            </a:fld>
            <a:endParaRPr lang="de-DE"/>
          </a:p>
        </p:txBody>
      </p:sp>
    </p:spTree>
    <p:extLst>
      <p:ext uri="{BB962C8B-B14F-4D97-AF65-F5344CB8AC3E}">
        <p14:creationId xmlns:p14="http://schemas.microsoft.com/office/powerpoint/2010/main" val="16767174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B527A-142C-408D-A25C-79B9FA05A8D3}" type="datetimeFigureOut">
              <a:rPr lang="de-DE" smtClean="0"/>
              <a:t>04.04.2025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E2EEE-6FAC-49E6-99E4-39EFDC209713}" type="slidenum">
              <a:rPr lang="de-DE" smtClean="0"/>
              <a:t>‹Nr.›</a:t>
            </a:fld>
            <a:endParaRPr lang="de-DE"/>
          </a:p>
        </p:txBody>
      </p:sp>
    </p:spTree>
    <p:extLst>
      <p:ext uri="{BB962C8B-B14F-4D97-AF65-F5344CB8AC3E}">
        <p14:creationId xmlns:p14="http://schemas.microsoft.com/office/powerpoint/2010/main" val="17910456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rial" panose="020B0604020202020204" pitchFamily="34" charset="0"/>
                <a:cs typeface="Arial" panose="020B0604020202020204" pitchFamily="34" charset="0"/>
              </a:rPr>
              <a:t>Willkommen zum Modul: Recycling in der Fertigung</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a:t>
            </a:fld>
            <a:endParaRPr lang="de-DE"/>
          </a:p>
        </p:txBody>
      </p:sp>
    </p:spTree>
    <p:extLst>
      <p:ext uri="{BB962C8B-B14F-4D97-AF65-F5344CB8AC3E}">
        <p14:creationId xmlns:p14="http://schemas.microsoft.com/office/powerpoint/2010/main" val="391103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sz="120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Recycling funktioniert heutzutage mithilfe von Innovativen Technologien:</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Das heißt, zum Beispiel mithilfe von automatisierten Sortiersystemen und digitalen Plattformen werden Recyclingprozesse optimiert und effizienter</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KI unterstützt dabei die Überwachung und Optimierung der Prozesse</a:t>
            </a:r>
          </a:p>
          <a:p>
            <a:pPr marL="171450" marR="0" lvl="0"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Abfalltrennung &amp; -entsorgung:</a:t>
            </a:r>
          </a:p>
          <a:p>
            <a:pPr marL="628650" marR="0" lvl="1"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wichtiger Schritt als Teil vom Recyclingprozess </a:t>
            </a: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 er liefert die </a:t>
            </a: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Vorarbeit und Grundlage für den ganzen Prozess</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Interne sowie externe Recyclingprozesse bauen darauf auf</a:t>
            </a:r>
          </a:p>
          <a:p>
            <a:pPr marL="171450" marR="0" lvl="0"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Bei Recycling sowie der Abfalltrennung und -entsorgung ist der Umgang mit Gefahrstoffen besonders:</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Besonderheiten beim Umgang mit gefährlichen Stoffen werden in extra Seminaren gelehrt</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Hierfür spezifische Recyclingprozesse entworfen</a:t>
            </a:r>
            <a:endParaRPr lang="de-DE" sz="1200" dirty="0">
              <a:solidFill>
                <a:schemeClr val="tx1"/>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11</a:t>
            </a:fld>
            <a:endParaRPr lang="de-DE"/>
          </a:p>
        </p:txBody>
      </p:sp>
    </p:spTree>
    <p:extLst>
      <p:ext uri="{BB962C8B-B14F-4D97-AF65-F5344CB8AC3E}">
        <p14:creationId xmlns:p14="http://schemas.microsoft.com/office/powerpoint/2010/main" val="140062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4B63-41C8-6751-7730-5B8365423B4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CE5C2F-33DC-6D95-E61C-EDAEDBF0635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E8FB4A6-B003-0BAC-FECA-67CF8CE81A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latin typeface="Arial" panose="020B0604020202020204" pitchFamily="34" charset="0"/>
                <a:cs typeface="Arial" panose="020B0604020202020204" pitchFamily="34" charset="0"/>
                <a:sym typeface="Wingdings" panose="05000000000000000000" pitchFamily="2" charset="2"/>
              </a:rPr>
              <a:t>Bild einfügen [FIRMA]</a:t>
            </a:r>
            <a:endParaRPr lang="de-DE" dirty="0">
              <a:solidFill>
                <a:schemeClr val="tx1"/>
              </a:solidFill>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6EA7350-337F-7CDF-30D7-F203BD0BCAB4}"/>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07A1B471-2364-F0EF-18F8-9A560305952D}"/>
              </a:ext>
            </a:extLst>
          </p:cNvPr>
          <p:cNvSpPr>
            <a:spLocks noGrp="1"/>
          </p:cNvSpPr>
          <p:nvPr>
            <p:ph type="sldNum" sz="quarter" idx="5"/>
          </p:nvPr>
        </p:nvSpPr>
        <p:spPr/>
        <p:txBody>
          <a:bodyPr/>
          <a:lstStyle/>
          <a:p>
            <a:fld id="{C29E2EEE-6FAC-49E6-99E4-39EFDC209713}" type="slidenum">
              <a:rPr lang="de-DE" smtClean="0"/>
              <a:t>12</a:t>
            </a:fld>
            <a:endParaRPr lang="de-DE"/>
          </a:p>
        </p:txBody>
      </p:sp>
    </p:spTree>
    <p:extLst>
      <p:ext uri="{BB962C8B-B14F-4D97-AF65-F5344CB8AC3E}">
        <p14:creationId xmlns:p14="http://schemas.microsoft.com/office/powerpoint/2010/main" val="1041352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DD2B-AAFF-7003-9A03-AA793699AB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BE7F26-1F5A-4741-AE97-5BCEAF3A6CB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306EECF-DADD-A072-D410-C7D3CC7F0A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latin typeface="Arial" panose="020B0604020202020204" pitchFamily="34" charset="0"/>
                <a:cs typeface="Arial" panose="020B0604020202020204" pitchFamily="34" charset="0"/>
                <a:sym typeface="Wingdings" panose="05000000000000000000" pitchFamily="2" charset="2"/>
              </a:rPr>
              <a:t>Bild einfügen [FIRMA]</a:t>
            </a:r>
            <a:endParaRPr lang="de-DE" dirty="0">
              <a:solidFill>
                <a:schemeClr val="tx1"/>
              </a:solidFill>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A8600C71-4D40-D664-D08B-27E23A8CF50C}"/>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BB45DC1D-86CB-2B48-31FE-63F2073E0767}"/>
              </a:ext>
            </a:extLst>
          </p:cNvPr>
          <p:cNvSpPr>
            <a:spLocks noGrp="1"/>
          </p:cNvSpPr>
          <p:nvPr>
            <p:ph type="sldNum" sz="quarter" idx="5"/>
          </p:nvPr>
        </p:nvSpPr>
        <p:spPr/>
        <p:txBody>
          <a:bodyPr/>
          <a:lstStyle/>
          <a:p>
            <a:fld id="{C29E2EEE-6FAC-49E6-99E4-39EFDC209713}" type="slidenum">
              <a:rPr lang="de-DE" smtClean="0"/>
              <a:t>13</a:t>
            </a:fld>
            <a:endParaRPr lang="de-DE"/>
          </a:p>
        </p:txBody>
      </p:sp>
    </p:spTree>
    <p:extLst>
      <p:ext uri="{BB962C8B-B14F-4D97-AF65-F5344CB8AC3E}">
        <p14:creationId xmlns:p14="http://schemas.microsoft.com/office/powerpoint/2010/main" val="2635561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8A527-3A36-9A22-7155-A73882D7D24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5404CEC-CF66-3777-2F38-878AF86A069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8FFAB88-294B-06C7-A0D7-32AF809A29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latin typeface="Arial" panose="020B0604020202020204" pitchFamily="34" charset="0"/>
                <a:cs typeface="Arial" panose="020B0604020202020204" pitchFamily="34" charset="0"/>
                <a:sym typeface="Wingdings" panose="05000000000000000000" pitchFamily="2" charset="2"/>
              </a:rPr>
              <a:t>Bild einfügen [FIRMA]</a:t>
            </a:r>
            <a:endParaRPr lang="de-DE" dirty="0">
              <a:solidFill>
                <a:schemeClr val="tx1"/>
              </a:solidFill>
              <a:latin typeface="Arial" panose="020B0604020202020204" pitchFamily="34" charset="0"/>
              <a:cs typeface="Arial" panose="020B0604020202020204" pitchFamily="34" charset="0"/>
            </a:endParaRPr>
          </a:p>
          <a:p>
            <a:endParaRPr lang="de-DE" dirty="0">
              <a:solidFill>
                <a:schemeClr val="tx1"/>
              </a:solidFill>
              <a:latin typeface="Arial" panose="020B0604020202020204" pitchFamily="34" charset="0"/>
              <a:cs typeface="Arial" panose="020B0604020202020204" pitchFamily="34" charset="0"/>
            </a:endParaRPr>
          </a:p>
          <a:p>
            <a:endParaRPr lang="de-DE" dirty="0">
              <a:solidFill>
                <a:schemeClr val="tx1"/>
              </a:solidFill>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7B4DA6AD-1B4C-0D15-EAB1-B856D68BE96F}"/>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A864EA20-295A-EAD0-D443-10195D4F2B29}"/>
              </a:ext>
            </a:extLst>
          </p:cNvPr>
          <p:cNvSpPr>
            <a:spLocks noGrp="1"/>
          </p:cNvSpPr>
          <p:nvPr>
            <p:ph type="sldNum" sz="quarter" idx="5"/>
          </p:nvPr>
        </p:nvSpPr>
        <p:spPr/>
        <p:txBody>
          <a:bodyPr/>
          <a:lstStyle/>
          <a:p>
            <a:fld id="{C29E2EEE-6FAC-49E6-99E4-39EFDC209713}" type="slidenum">
              <a:rPr lang="de-DE" smtClean="0"/>
              <a:t>14</a:t>
            </a:fld>
            <a:endParaRPr lang="de-DE"/>
          </a:p>
        </p:txBody>
      </p:sp>
    </p:spTree>
    <p:extLst>
      <p:ext uri="{BB962C8B-B14F-4D97-AF65-F5344CB8AC3E}">
        <p14:creationId xmlns:p14="http://schemas.microsoft.com/office/powerpoint/2010/main" val="334825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olidFill>
                  <a:schemeClr val="tx1"/>
                </a:solidFill>
                <a:latin typeface="Arial" panose="020B0604020202020204" pitchFamily="34" charset="0"/>
                <a:cs typeface="Arial" panose="020B0604020202020204" pitchFamily="34" charset="0"/>
              </a:rPr>
              <a:t>[Vorbereitend müssen ca. 10-15 Bilder von Dingen aus der Fertigung, die an Abfall anfallen, ausgedruckt werden.]</a:t>
            </a:r>
          </a:p>
          <a:p>
            <a:endParaRPr lang="de-DE" dirty="0">
              <a:solidFill>
                <a:schemeClr val="tx1"/>
              </a:solidFill>
              <a:latin typeface="Arial" panose="020B0604020202020204" pitchFamily="34" charset="0"/>
              <a:cs typeface="Arial" panose="020B0604020202020204" pitchFamily="34" charset="0"/>
            </a:endParaRPr>
          </a:p>
          <a:p>
            <a:r>
              <a:rPr lang="de-DE" dirty="0">
                <a:solidFill>
                  <a:schemeClr val="tx1"/>
                </a:solidFill>
                <a:latin typeface="Arial" panose="020B0604020202020204" pitchFamily="34" charset="0"/>
                <a:cs typeface="Arial" panose="020B0604020202020204" pitchFamily="34" charset="0"/>
              </a:rPr>
              <a:t>Auszubildende in Gruppen von 3-4 Personen einteilen.</a:t>
            </a:r>
          </a:p>
          <a:p>
            <a:r>
              <a:rPr lang="de-DE" dirty="0">
                <a:solidFill>
                  <a:schemeClr val="tx1"/>
                </a:solidFill>
                <a:latin typeface="Arial" panose="020B0604020202020204" pitchFamily="34" charset="0"/>
                <a:cs typeface="Arial" panose="020B0604020202020204" pitchFamily="34" charset="0"/>
              </a:rPr>
              <a:t>15min Zeit zum zuordnen der Bilder/Dinge zu den Tonnen/Abfallstellen, die es auch in Ihrem Unternehmen gibt.</a:t>
            </a:r>
          </a:p>
          <a:p>
            <a:endParaRPr lang="de-DE" dirty="0">
              <a:solidFill>
                <a:schemeClr val="tx1"/>
              </a:solidFill>
              <a:latin typeface="Arial" panose="020B0604020202020204" pitchFamily="34" charset="0"/>
              <a:cs typeface="Arial" panose="020B0604020202020204" pitchFamily="34" charset="0"/>
            </a:endParaRPr>
          </a:p>
          <a:p>
            <a:r>
              <a:rPr lang="de-DE" dirty="0">
                <a:solidFill>
                  <a:schemeClr val="tx1"/>
                </a:solidFill>
                <a:latin typeface="Arial" panose="020B0604020202020204" pitchFamily="34" charset="0"/>
                <a:cs typeface="Arial" panose="020B0604020202020204" pitchFamily="34" charset="0"/>
              </a:rPr>
              <a:t>[am besten auch einen Gefahrstoff hinzufügen]</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15</a:t>
            </a:fld>
            <a:endParaRPr lang="de-DE"/>
          </a:p>
        </p:txBody>
      </p:sp>
    </p:spTree>
    <p:extLst>
      <p:ext uri="{BB962C8B-B14F-4D97-AF65-F5344CB8AC3E}">
        <p14:creationId xmlns:p14="http://schemas.microsoft.com/office/powerpoint/2010/main" val="1629821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rabic Typesetting" panose="03020402040406030203" pitchFamily="66" charset="-78"/>
                <a:cs typeface="Arabic Typesetting" panose="03020402040406030203" pitchFamily="66" charset="-78"/>
              </a:rPr>
              <a:t>So sieht die optimale Abfallentsorgung aus! [Bild der Lösung einfügen]</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16</a:t>
            </a:fld>
            <a:endParaRPr lang="de-DE"/>
          </a:p>
        </p:txBody>
      </p:sp>
    </p:spTree>
    <p:extLst>
      <p:ext uri="{BB962C8B-B14F-4D97-AF65-F5344CB8AC3E}">
        <p14:creationId xmlns:p14="http://schemas.microsoft.com/office/powerpoint/2010/main" val="1307009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latin typeface="Arial" panose="020B0604020202020204" pitchFamily="34" charset="0"/>
                <a:cs typeface="Arial" panose="020B0604020202020204" pitchFamily="34" charset="0"/>
              </a:rPr>
              <a:t>Was haben wir heute gelernt:</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Was Recycling ist und wieso das wichtig ist</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lang="de-DE" sz="1200" dirty="0">
                <a:solidFill>
                  <a:schemeClr val="tx1"/>
                </a:solidFill>
                <a:latin typeface="Arial" panose="020B0604020202020204" pitchFamily="34" charset="0"/>
                <a:cs typeface="Arial" panose="020B0604020202020204" pitchFamily="34" charset="0"/>
              </a:rPr>
              <a:t>Wie wichtig Recycling im Sinne der Kreislaufwirtschaft ist</a:t>
            </a:r>
            <a:endPar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Wie Recyclingprozesse in unserer Fertigung ausschauen</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Wie Abfalltrennung &amp; -entsorgung in unserer Fertigung ablaufen</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das man mit Gefahrstoffen besonders umgehen muss</a:t>
            </a:r>
          </a:p>
          <a:p>
            <a:endParaRPr lang="de-DE" sz="1200" dirty="0">
              <a:solidFill>
                <a:schemeClr val="tx1"/>
              </a:solidFill>
              <a:latin typeface="Arial" panose="020B0604020202020204" pitchFamily="34" charset="0"/>
              <a:cs typeface="Arial" panose="020B0604020202020204" pitchFamily="34" charset="0"/>
            </a:endParaRPr>
          </a:p>
          <a:p>
            <a:endParaRPr lang="de-DE"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None/>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Habt ihr noch Fragen?</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17</a:t>
            </a:fld>
            <a:endParaRPr lang="de-DE"/>
          </a:p>
        </p:txBody>
      </p:sp>
    </p:spTree>
    <p:extLst>
      <p:ext uri="{BB962C8B-B14F-4D97-AF65-F5344CB8AC3E}">
        <p14:creationId xmlns:p14="http://schemas.microsoft.com/office/powerpoint/2010/main" val="32926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cs typeface="Arial" panose="020B0604020202020204" pitchFamily="34" charset="0"/>
              </a:rPr>
              <a:t>Vielen Dank für Ihre Zeit und Aufmerksamkeit. Ich hoffe Sie konnten ein paar neue Informationen mitnehmen.</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18</a:t>
            </a:fld>
            <a:endParaRPr lang="de-DE"/>
          </a:p>
        </p:txBody>
      </p:sp>
    </p:spTree>
    <p:extLst>
      <p:ext uri="{BB962C8B-B14F-4D97-AF65-F5344CB8AC3E}">
        <p14:creationId xmlns:p14="http://schemas.microsoft.com/office/powerpoint/2010/main" val="269128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2</a:t>
            </a:fld>
            <a:endParaRPr lang="de-DE"/>
          </a:p>
        </p:txBody>
      </p:sp>
    </p:spTree>
    <p:extLst>
      <p:ext uri="{BB962C8B-B14F-4D97-AF65-F5344CB8AC3E}">
        <p14:creationId xmlns:p14="http://schemas.microsoft.com/office/powerpoint/2010/main" val="217386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Empfohlene Voraussetzungen sind:</a:t>
            </a:r>
          </a:p>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3</a:t>
            </a:fld>
            <a:endParaRPr lang="de-DE"/>
          </a:p>
        </p:txBody>
      </p:sp>
    </p:spTree>
    <p:extLst>
      <p:ext uri="{BB962C8B-B14F-4D97-AF65-F5344CB8AC3E}">
        <p14:creationId xmlns:p14="http://schemas.microsoft.com/office/powerpoint/2010/main" val="165208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D86DA-0E6E-0DF9-B4ED-3B3C04F789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55F0880-ACAB-4F0A-E010-5CDCFADAE23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57DE726-E3D4-65C6-A429-6F882F0C8E3D}"/>
              </a:ext>
            </a:extLst>
          </p:cNvPr>
          <p:cNvSpPr>
            <a:spLocks noGrp="1"/>
          </p:cNvSpPr>
          <p:nvPr>
            <p:ph type="body" idx="1"/>
          </p:nvPr>
        </p:nvSpPr>
        <p:spPr/>
        <p:txBody>
          <a:bodyPr/>
          <a:lstStyle/>
          <a:p>
            <a:pPr marL="171450" marR="0" lvl="0"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Was für Fragen beantwortet dieser Workshop:</a:t>
            </a:r>
          </a:p>
          <a:p>
            <a:pPr marL="628650" marR="0" lvl="1"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Was ist Recycling überhaupt? Zwischen welchen Arten unterscheidet man?</a:t>
            </a:r>
          </a:p>
          <a:p>
            <a:pPr marL="628650" marR="0" lvl="1"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lang="de-DE" sz="1200" dirty="0">
                <a:solidFill>
                  <a:schemeClr val="tx1"/>
                </a:solidFill>
                <a:latin typeface="Arial" panose="020B0604020202020204" pitchFamily="34" charset="0"/>
                <a:cs typeface="Arial" panose="020B0604020202020204" pitchFamily="34" charset="0"/>
              </a:rPr>
              <a:t>Wie gehört Recycling zur Kreislaufwirtschaft?</a:t>
            </a:r>
          </a:p>
          <a:p>
            <a:pPr marL="628650" marR="0" lvl="1"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Was sind Gründe dafür Recycling zu betreiben? Also warum ist das sinnvoll?</a:t>
            </a:r>
          </a:p>
          <a:p>
            <a:pPr marL="628650" marR="0" lvl="1"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Wie sehen die Recyclingprozesse bei uns in der Fertigung aus?</a:t>
            </a:r>
          </a:p>
          <a:p>
            <a:pPr marL="628650" marR="0" lvl="1"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Wie funktioniert Abfalltrennung &amp; -entsorgung bei uns?</a:t>
            </a:r>
          </a:p>
          <a:p>
            <a:pPr marL="628650" marR="0" lvl="1"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Was muss man Besonderes im Umgang mit Gefahrstoffen beachten?</a:t>
            </a:r>
          </a:p>
        </p:txBody>
      </p:sp>
      <p:sp>
        <p:nvSpPr>
          <p:cNvPr id="4" name="Fußzeilenplatzhalter 3">
            <a:extLst>
              <a:ext uri="{FF2B5EF4-FFF2-40B4-BE49-F238E27FC236}">
                <a16:creationId xmlns:a16="http://schemas.microsoft.com/office/drawing/2014/main" id="{B6E42890-343C-F7EC-2BF8-82C7BE9A3B94}"/>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FF24881B-6B81-B611-D0C6-E746DE795314}"/>
              </a:ext>
            </a:extLst>
          </p:cNvPr>
          <p:cNvSpPr>
            <a:spLocks noGrp="1"/>
          </p:cNvSpPr>
          <p:nvPr>
            <p:ph type="sldNum" sz="quarter" idx="5"/>
          </p:nvPr>
        </p:nvSpPr>
        <p:spPr/>
        <p:txBody>
          <a:bodyPr/>
          <a:lstStyle/>
          <a:p>
            <a:fld id="{C29E2EEE-6FAC-49E6-99E4-39EFDC209713}" type="slidenum">
              <a:rPr lang="de-DE" smtClean="0"/>
              <a:t>5</a:t>
            </a:fld>
            <a:endParaRPr lang="de-DE"/>
          </a:p>
        </p:txBody>
      </p:sp>
    </p:spTree>
    <p:extLst>
      <p:ext uri="{BB962C8B-B14F-4D97-AF65-F5344CB8AC3E}">
        <p14:creationId xmlns:p14="http://schemas.microsoft.com/office/powerpoint/2010/main" val="143909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1200" dirty="0">
                <a:solidFill>
                  <a:schemeClr val="tx1"/>
                </a:solidFill>
                <a:latin typeface="Arial" panose="020B0604020202020204" pitchFamily="34" charset="0"/>
                <a:cs typeface="Arial" panose="020B0604020202020204" pitchFamily="34" charset="0"/>
              </a:rPr>
              <a:t>https://www.eggersmann-recyclingtechnology.com/recycling-glossar/was-bedeutet-recycling/</a:t>
            </a:r>
          </a:p>
          <a:p>
            <a:pPr marL="171450" indent="-171450">
              <a:buFont typeface="Arial" panose="020B0604020202020204" pitchFamily="34" charset="0"/>
              <a:buChar char="•"/>
            </a:pPr>
            <a:endParaRPr lang="de-DE" sz="120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Was ist Recycling?</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Prozess, bei dem Abfälle und Abfallmaterialien gesammelt, sortiert und verarbeitet werden, um sie in neue Materialien oder Produkte umzuwandeln (hierbei Abfall sowohl Wiederverwendung von Materialien als auch die Verwendung von Abfallmaterialien aus Prozessen)</a:t>
            </a:r>
            <a:endParaRPr lang="de-DE"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20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Arten von Recycling:</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Mechanisch: Zerkleinern, Sortieren und Waschen von Materialien, um sie für die Wiederverwendung aufzubereiten (Papier, Plastik)</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Chemisch: Verwendung von Chemikalien, um Materialien zu zersetzen und sie in ihre Bestandteile zurückzuführen (Batterien oder Upcycling)</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Biologisch: Verwendung von Mikroorganismen, um Materialien abzubauen (Kompostierung, Gärprozesse)</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Energetisch:  Nutzung von Abfällen als Brennstoff, um Wärme und Strom zu erzeugen </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Hybridverfahren möglich</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6</a:t>
            </a:fld>
            <a:endParaRPr lang="de-DE"/>
          </a:p>
        </p:txBody>
      </p:sp>
    </p:spTree>
    <p:extLst>
      <p:ext uri="{BB962C8B-B14F-4D97-AF65-F5344CB8AC3E}">
        <p14:creationId xmlns:p14="http://schemas.microsoft.com/office/powerpoint/2010/main" val="63079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latin typeface="Arial" panose="020B0604020202020204" pitchFamily="34" charset="0"/>
                <a:cs typeface="Arial" panose="020B0604020202020204" pitchFamily="34" charset="0"/>
              </a:rPr>
              <a:t>Mal eine kleine Quizfrage:</a:t>
            </a:r>
          </a:p>
          <a:p>
            <a:pPr marL="171450" indent="-171450">
              <a:buFont typeface="Arial" panose="020B0604020202020204" pitchFamily="34" charset="0"/>
              <a:buChar char="•"/>
            </a:pPr>
            <a:r>
              <a:rPr lang="de-DE" sz="1200" b="0" dirty="0">
                <a:latin typeface="Arial" panose="020B0604020202020204" pitchFamily="34" charset="0"/>
                <a:cs typeface="Arial" panose="020B0604020202020204" pitchFamily="34" charset="0"/>
              </a:rPr>
              <a:t>Was denkt ihr: Welcher Stoff wird in unserer Firma am meisten recycelt?</a:t>
            </a:r>
          </a:p>
          <a:p>
            <a:pPr>
              <a:buFont typeface="Wingdings" panose="05000000000000000000" pitchFamily="2" charset="2"/>
              <a:buChar char="à"/>
            </a:pPr>
            <a:endParaRPr lang="de-DE" sz="1200" b="0" dirty="0">
              <a:latin typeface="Arial" panose="020B0604020202020204" pitchFamily="34" charset="0"/>
              <a:cs typeface="Arial" panose="020B0604020202020204" pitchFamily="34" charset="0"/>
            </a:endParaRPr>
          </a:p>
          <a:p>
            <a:pPr marL="0" indent="0">
              <a:buNone/>
            </a:pPr>
            <a:r>
              <a:rPr lang="de-DE" sz="1200" b="0" dirty="0">
                <a:latin typeface="Arial" panose="020B0604020202020204" pitchFamily="34" charset="0"/>
                <a:cs typeface="Arial" panose="020B0604020202020204" pitchFamily="34" charset="0"/>
                <a:sym typeface="Wingdings" panose="05000000000000000000" pitchFamily="2" charset="2"/>
              </a:rPr>
              <a:t></a:t>
            </a:r>
            <a:r>
              <a:rPr lang="de-DE" sz="1200" b="0" dirty="0">
                <a:latin typeface="Arial" panose="020B0604020202020204" pitchFamily="34" charset="0"/>
                <a:cs typeface="Arial" panose="020B0604020202020204" pitchFamily="34" charset="0"/>
              </a:rPr>
              <a:t>über den Menti-Code und QR-Code kommt ihr auf die Seite, wo ihr eine Schätzung abgeben könnt</a:t>
            </a:r>
          </a:p>
          <a:p>
            <a:pPr marL="0" indent="0">
              <a:buNone/>
            </a:pPr>
            <a:endParaRPr lang="de-DE" sz="1200" b="0" dirty="0">
              <a:latin typeface="Arial" panose="020B0604020202020204" pitchFamily="34" charset="0"/>
              <a:cs typeface="Arial" panose="020B0604020202020204" pitchFamily="34" charset="0"/>
            </a:endParaRPr>
          </a:p>
          <a:p>
            <a:pPr marL="0" indent="0">
              <a:buNone/>
            </a:pPr>
            <a:r>
              <a:rPr lang="de-DE" sz="1200" b="0" dirty="0">
                <a:latin typeface="Arial" panose="020B0604020202020204" pitchFamily="34" charset="0"/>
                <a:cs typeface="Arial" panose="020B0604020202020204" pitchFamily="34" charset="0"/>
              </a:rPr>
              <a:t>[Lösung sagen welcher Stoff/Material es war]</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7</a:t>
            </a:fld>
            <a:endParaRPr lang="de-DE"/>
          </a:p>
        </p:txBody>
      </p:sp>
    </p:spTree>
    <p:extLst>
      <p:ext uri="{BB962C8B-B14F-4D97-AF65-F5344CB8AC3E}">
        <p14:creationId xmlns:p14="http://schemas.microsoft.com/office/powerpoint/2010/main" val="153296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Arial" panose="020B0604020202020204" pitchFamily="34" charset="0"/>
                <a:cs typeface="Arial" panose="020B0604020202020204" pitchFamily="34" charset="0"/>
              </a:rPr>
              <a:t>Und was denkt ihr wie viele Tonnen wurden von diesem Stoff recycelt?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Arial" panose="020B0604020202020204" pitchFamily="34" charset="0"/>
                <a:cs typeface="Arial" panose="020B0604020202020204" pitchFamily="34" charset="0"/>
                <a:sym typeface="Wingdings" panose="05000000000000000000" pitchFamily="2" charset="2"/>
              </a:rPr>
              <a:t></a:t>
            </a:r>
            <a:r>
              <a:rPr lang="de-DE" sz="1200" b="0" dirty="0">
                <a:latin typeface="Arial" panose="020B0604020202020204" pitchFamily="34" charset="0"/>
                <a:cs typeface="Arial" panose="020B0604020202020204" pitchFamily="34" charset="0"/>
              </a:rPr>
              <a:t>über den Menti-Code und QR-Code kommt ihr auf die Seite, wo ihr eine Schätzung abgeben könnt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Arial" panose="020B0604020202020204" pitchFamily="34" charset="0"/>
                <a:cs typeface="Arial" panose="020B0604020202020204" pitchFamily="34" charset="0"/>
              </a:rPr>
              <a:t>[Lösung sagen]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8</a:t>
            </a:fld>
            <a:endParaRPr lang="de-DE"/>
          </a:p>
        </p:txBody>
      </p:sp>
    </p:spTree>
    <p:extLst>
      <p:ext uri="{BB962C8B-B14F-4D97-AF65-F5344CB8AC3E}">
        <p14:creationId xmlns:p14="http://schemas.microsoft.com/office/powerpoint/2010/main" val="376486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sz="120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Was sind Gründe für Recycling?</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Ressourcenschonung: Wiederverwendung von Materialien</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Abfallreduzierung: Produktionsabfälle minimieren oder sinnvoll nutzen</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Energieeinsparung: Recycling benötigt meist weniger Energie als die Herstellung neuer Produkte aus Rohstoffen</a:t>
            </a:r>
          </a:p>
          <a:p>
            <a:pPr marL="628650" marR="0" lvl="1" indent="-171450" algn="l" defTabSz="914400" rtl="0" eaLnBrk="1" fontAlgn="auto" latinLnBrk="0" hangingPunct="1">
              <a:lnSpc>
                <a:spcPct val="90000"/>
              </a:lnSpc>
              <a:spcBef>
                <a:spcPts val="500"/>
              </a:spcBef>
              <a:spcAft>
                <a:spcPts val="0"/>
              </a:spcAft>
              <a:buClr>
                <a:srgbClr val="92D050"/>
              </a:buClr>
              <a:buSzTx/>
              <a:buFont typeface="Arial" panose="020B0604020202020204" pitchFamily="34" charset="0"/>
              <a:buChar char="•"/>
              <a:tabLst/>
              <a:defRPr/>
            </a:pP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Kreislaufwirtschaft: Integration in die Wertschöpfungskette sodass im ganzen Prozess auf die </a:t>
            </a:r>
            <a:r>
              <a:rPr kumimoji="0" lang="de-DE" sz="12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Recyclebarkeit</a:t>
            </a:r>
            <a:r>
              <a:rPr kumimoji="0" lang="de-DE"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geachtet wird</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Wiederholung: was ist Kreislaufwirtschaft: dienst zum Minimieren von Abfall und Maximieren von Ressourceneffizienz</a:t>
            </a:r>
          </a:p>
          <a:p>
            <a:pPr marL="0" indent="0">
              <a:buFont typeface="Arial" panose="020B0604020202020204" pitchFamily="34" charset="0"/>
              <a:buNone/>
            </a:pPr>
            <a:r>
              <a:rPr lang="de-DE" sz="1200" dirty="0">
                <a:solidFill>
                  <a:schemeClr val="tx1"/>
                </a:solidFill>
                <a:latin typeface="Arial" panose="020B0604020202020204" pitchFamily="34" charset="0"/>
                <a:cs typeface="Arial" panose="020B0604020202020204" pitchFamily="34" charset="0"/>
                <a:sym typeface="Wingdings" panose="05000000000000000000" pitchFamily="2" charset="2"/>
              </a:rPr>
              <a:t>hierfür 10-R-Strategie nutzen: (R0 Anfang des Wertstroms R10 Ende)</a:t>
            </a:r>
            <a:r>
              <a:rPr lang="de-DE" sz="1200" kern="0" dirty="0">
                <a:solidFill>
                  <a:schemeClr val="tx1"/>
                </a:solidFill>
                <a:effectLst/>
                <a:latin typeface="Arial" panose="020B0604020202020204" pitchFamily="34" charset="0"/>
                <a:cs typeface="Arial" panose="020B0604020202020204" pitchFamily="34" charset="0"/>
                <a:sym typeface="Wingdings" panose="05000000000000000000" pitchFamily="2" charset="2"/>
              </a:rPr>
              <a:t> [</a:t>
            </a:r>
            <a:r>
              <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rPr>
              <a:t>Recycle: Abfälle in neue Produkte oder Materialien verwerten]</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9</a:t>
            </a:fld>
            <a:endParaRPr lang="de-DE"/>
          </a:p>
        </p:txBody>
      </p:sp>
    </p:spTree>
    <p:extLst>
      <p:ext uri="{BB962C8B-B14F-4D97-AF65-F5344CB8AC3E}">
        <p14:creationId xmlns:p14="http://schemas.microsoft.com/office/powerpoint/2010/main" val="3162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2DD7A-C920-4D45-38E4-BD74E10A41D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53A833B-090C-9A1F-0F39-9B32F31CFFF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0ED8DD6-9171-D324-0936-8481B9E6F7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solidFill>
                  <a:schemeClr val="tx1"/>
                </a:solidFill>
                <a:effectLst/>
                <a:latin typeface="Arial" panose="020B0604020202020204" pitchFamily="34" charset="0"/>
                <a:cs typeface="Arial" panose="020B0604020202020204" pitchFamily="34" charset="0"/>
                <a:sym typeface="Wingdings" panose="05000000000000000000" pitchFamily="2" charset="2"/>
              </a:rPr>
              <a:t>https://www.circularise.com/blogs/r-strategies-for-a-circular-economy</a:t>
            </a:r>
          </a:p>
          <a:p>
            <a:pPr marL="0" indent="0">
              <a:buFont typeface="Arial" panose="020B0604020202020204" pitchFamily="34" charset="0"/>
              <a:buNone/>
            </a:pPr>
            <a:r>
              <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rPr>
              <a:t>https://puhm.eu/recycling-produkte/die-10-r-grundsaetze-der-kreislaufwirtschaft-ein-leitfaden-fuer-nachhaltiges-wirtschaften/</a:t>
            </a:r>
          </a:p>
          <a:p>
            <a:pPr marL="0" indent="0">
              <a:buFont typeface="Arial" panose="020B0604020202020204" pitchFamily="34" charset="0"/>
              <a:buNone/>
            </a:pPr>
            <a:endPar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de-DE" b="0" i="0" dirty="0">
                <a:solidFill>
                  <a:schemeClr val="tx1"/>
                </a:solidFill>
                <a:effectLst/>
                <a:latin typeface="Arial" panose="020B0604020202020204" pitchFamily="34" charset="0"/>
                <a:cs typeface="Arial" panose="020B0604020202020204" pitchFamily="34" charset="0"/>
              </a:rPr>
              <a:t>Kreislaufwirtschaft=Produkte und Materialien in einem kontinuierlichen Kreislauf von Nutzung und Wiedernutzung halten</a:t>
            </a:r>
          </a:p>
          <a:p>
            <a:pPr marL="628650" lvl="1" indent="-171450">
              <a:buFont typeface="Arial" panose="020B0604020202020204" pitchFamily="34" charset="0"/>
              <a:buChar char="•"/>
            </a:pPr>
            <a:r>
              <a:rPr lang="de-DE" b="0" i="0" dirty="0">
                <a:solidFill>
                  <a:schemeClr val="tx1"/>
                </a:solidFill>
                <a:effectLst/>
                <a:latin typeface="Arial" panose="020B0604020202020204" pitchFamily="34" charset="0"/>
                <a:cs typeface="Arial" panose="020B0604020202020204" pitchFamily="34" charset="0"/>
              </a:rPr>
              <a:t>Fokus auf </a:t>
            </a:r>
            <a:r>
              <a:rPr lang="de-DE" dirty="0">
                <a:solidFill>
                  <a:schemeClr val="tx1"/>
                </a:solidFill>
                <a:latin typeface="Arial" panose="020B0604020202020204" pitchFamily="34" charset="0"/>
                <a:cs typeface="Arial" panose="020B0604020202020204" pitchFamily="34" charset="0"/>
              </a:rPr>
              <a:t>Minimieren von Abfall und Maximieren von Ressourceneffizienz </a:t>
            </a:r>
            <a:endParaRPr lang="de-DE" b="0" i="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kern="0" dirty="0">
                <a:solidFill>
                  <a:schemeClr val="tx1"/>
                </a:solidFill>
                <a:effectLst/>
                <a:latin typeface="Arial" panose="020B0604020202020204" pitchFamily="34" charset="0"/>
                <a:ea typeface="Aptos" panose="020B0004020202020204" pitchFamily="34" charset="0"/>
                <a:cs typeface="Arial" panose="020B0604020202020204" pitchFamily="34" charset="0"/>
              </a:rPr>
              <a:t>Basiert auf 10 Grundsätzen (zu sehen hier im Bild): </a:t>
            </a:r>
            <a:r>
              <a:rPr lang="de-DE" dirty="0">
                <a:solidFill>
                  <a:schemeClr val="tx1"/>
                </a:solidFill>
                <a:latin typeface="Arial" panose="020B0604020202020204" pitchFamily="34" charset="0"/>
                <a:cs typeface="Arial" panose="020B0604020202020204" pitchFamily="34" charset="0"/>
              </a:rPr>
              <a:t>Recycling einer davon aber nur einer der letzten Schritte (mehr Gedanken auch um Reparieren etc. von Produkten machen!)</a:t>
            </a:r>
            <a:endParaRPr lang="de-DE" sz="1200" b="0" i="0" kern="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628650" lvl="1" indent="-171450">
              <a:buFont typeface="Arial" panose="020B0604020202020204" pitchFamily="34" charset="0"/>
              <a:buChar char="•"/>
            </a:pPr>
            <a:r>
              <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rPr>
              <a:t>Recycle: Abfälle in neue Produkte oder Materialien verwerten</a:t>
            </a:r>
          </a:p>
          <a:p>
            <a:pPr marL="171450" indent="-171450">
              <a:buFont typeface="Arial" panose="020B0604020202020204" pitchFamily="34" charset="0"/>
              <a:buChar char="•"/>
            </a:pPr>
            <a:endPar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171450" lvl="0"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10R-Strategie gesamt: (falls Fragen dazu aufkommen, nicht einzeln durchgehen)</a:t>
            </a:r>
          </a:p>
          <a:p>
            <a:pPr marL="628650" lvl="1" indent="-171450">
              <a:buFont typeface="Arial" panose="020B0604020202020204" pitchFamily="34" charset="0"/>
              <a:buChar char="•"/>
            </a:pPr>
            <a:r>
              <a:rPr lang="de-DE" dirty="0" err="1">
                <a:solidFill>
                  <a:schemeClr val="tx1"/>
                </a:solidFill>
                <a:latin typeface="Arial" panose="020B0604020202020204" pitchFamily="34" charset="0"/>
                <a:cs typeface="Arial" panose="020B0604020202020204" pitchFamily="34" charset="0"/>
              </a:rPr>
              <a:t>Refuse</a:t>
            </a:r>
            <a:r>
              <a:rPr lang="de-DE" dirty="0">
                <a:solidFill>
                  <a:schemeClr val="tx1"/>
                </a:solidFill>
                <a:latin typeface="Arial" panose="020B0604020202020204" pitchFamily="34" charset="0"/>
                <a:cs typeface="Arial" panose="020B0604020202020204" pitchFamily="34" charset="0"/>
              </a:rPr>
              <a:t> (überflüssig machen)</a:t>
            </a:r>
          </a:p>
          <a:p>
            <a:pPr marL="628650" lvl="1" indent="-171450">
              <a:buFont typeface="Arial" panose="020B0604020202020204" pitchFamily="34" charset="0"/>
              <a:buChar char="•"/>
            </a:pPr>
            <a:r>
              <a:rPr lang="de-DE" dirty="0" err="1">
                <a:solidFill>
                  <a:schemeClr val="tx1"/>
                </a:solidFill>
                <a:latin typeface="Arial" panose="020B0604020202020204" pitchFamily="34" charset="0"/>
                <a:cs typeface="Arial" panose="020B0604020202020204" pitchFamily="34" charset="0"/>
              </a:rPr>
              <a:t>Rethink</a:t>
            </a:r>
            <a:r>
              <a:rPr lang="de-DE" dirty="0">
                <a:solidFill>
                  <a:schemeClr val="tx1"/>
                </a:solidFill>
                <a:latin typeface="Arial" panose="020B0604020202020204" pitchFamily="34" charset="0"/>
                <a:cs typeface="Arial" panose="020B0604020202020204" pitchFamily="34" charset="0"/>
              </a:rPr>
              <a:t> (Überdenken)</a:t>
            </a:r>
          </a:p>
          <a:p>
            <a:pPr marL="628650" lvl="1" indent="-171450">
              <a:buFont typeface="Arial" panose="020B0604020202020204" pitchFamily="34" charset="0"/>
              <a:buChar char="•"/>
            </a:pPr>
            <a:r>
              <a:rPr lang="de-DE" dirty="0" err="1">
                <a:solidFill>
                  <a:schemeClr val="tx1"/>
                </a:solidFill>
                <a:latin typeface="Arial" panose="020B0604020202020204" pitchFamily="34" charset="0"/>
                <a:cs typeface="Arial" panose="020B0604020202020204" pitchFamily="34" charset="0"/>
              </a:rPr>
              <a:t>Reduce</a:t>
            </a:r>
            <a:r>
              <a:rPr lang="de-DE" dirty="0">
                <a:solidFill>
                  <a:schemeClr val="tx1"/>
                </a:solidFill>
                <a:latin typeface="Arial" panose="020B0604020202020204" pitchFamily="34" charset="0"/>
                <a:cs typeface="Arial" panose="020B0604020202020204" pitchFamily="34" charset="0"/>
              </a:rPr>
              <a:t> (Reduzieren)</a:t>
            </a:r>
          </a:p>
          <a:p>
            <a:pPr marL="628650" lvl="1"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Reuse (Wiederverwenden)</a:t>
            </a:r>
          </a:p>
          <a:p>
            <a:pPr marL="628650" lvl="1" indent="-171450">
              <a:buFont typeface="Arial" panose="020B0604020202020204" pitchFamily="34" charset="0"/>
              <a:buChar char="•"/>
            </a:pPr>
            <a:r>
              <a:rPr lang="de-DE" dirty="0" err="1">
                <a:solidFill>
                  <a:schemeClr val="tx1"/>
                </a:solidFill>
                <a:latin typeface="Arial" panose="020B0604020202020204" pitchFamily="34" charset="0"/>
                <a:cs typeface="Arial" panose="020B0604020202020204" pitchFamily="34" charset="0"/>
              </a:rPr>
              <a:t>Repair</a:t>
            </a:r>
            <a:r>
              <a:rPr lang="de-DE" dirty="0">
                <a:solidFill>
                  <a:schemeClr val="tx1"/>
                </a:solidFill>
                <a:latin typeface="Arial" panose="020B0604020202020204" pitchFamily="34" charset="0"/>
                <a:cs typeface="Arial" panose="020B0604020202020204" pitchFamily="34" charset="0"/>
              </a:rPr>
              <a:t> (Reparieren)</a:t>
            </a:r>
          </a:p>
          <a:p>
            <a:pPr marL="628650" lvl="1" indent="-171450">
              <a:buFont typeface="Arial" panose="020B0604020202020204" pitchFamily="34" charset="0"/>
              <a:buChar char="•"/>
            </a:pPr>
            <a:r>
              <a:rPr lang="de-DE" dirty="0" err="1">
                <a:solidFill>
                  <a:schemeClr val="tx1"/>
                </a:solidFill>
                <a:latin typeface="Arial" panose="020B0604020202020204" pitchFamily="34" charset="0"/>
                <a:cs typeface="Arial" panose="020B0604020202020204" pitchFamily="34" charset="0"/>
              </a:rPr>
              <a:t>Refurbish</a:t>
            </a:r>
            <a:r>
              <a:rPr lang="de-DE" dirty="0">
                <a:solidFill>
                  <a:schemeClr val="tx1"/>
                </a:solidFill>
                <a:latin typeface="Arial" panose="020B0604020202020204" pitchFamily="34" charset="0"/>
                <a:cs typeface="Arial" panose="020B0604020202020204" pitchFamily="34" charset="0"/>
              </a:rPr>
              <a:t> (Aufbereiten/Verbessern)</a:t>
            </a:r>
          </a:p>
          <a:p>
            <a:pPr marL="628650" lvl="1" indent="-171450">
              <a:buFont typeface="Arial" panose="020B0604020202020204" pitchFamily="34" charset="0"/>
              <a:buChar char="•"/>
            </a:pPr>
            <a:r>
              <a:rPr lang="de-DE" dirty="0" err="1">
                <a:solidFill>
                  <a:schemeClr val="tx1"/>
                </a:solidFill>
                <a:latin typeface="Arial" panose="020B0604020202020204" pitchFamily="34" charset="0"/>
                <a:cs typeface="Arial" panose="020B0604020202020204" pitchFamily="34" charset="0"/>
              </a:rPr>
              <a:t>Remanufacture</a:t>
            </a:r>
            <a:r>
              <a:rPr lang="de-DE" dirty="0">
                <a:solidFill>
                  <a:schemeClr val="tx1"/>
                </a:solidFill>
                <a:latin typeface="Arial" panose="020B0604020202020204" pitchFamily="34" charset="0"/>
                <a:cs typeface="Arial" panose="020B0604020202020204" pitchFamily="34" charset="0"/>
              </a:rPr>
              <a:t> (Wiederaufbereiten)</a:t>
            </a:r>
          </a:p>
          <a:p>
            <a:pPr marL="628650" lvl="1" indent="-171450">
              <a:buFont typeface="Arial" panose="020B0604020202020204" pitchFamily="34" charset="0"/>
              <a:buChar char="•"/>
            </a:pPr>
            <a:r>
              <a:rPr lang="de-DE" dirty="0" err="1">
                <a:solidFill>
                  <a:schemeClr val="tx1"/>
                </a:solidFill>
                <a:latin typeface="Arial" panose="020B0604020202020204" pitchFamily="34" charset="0"/>
                <a:cs typeface="Arial" panose="020B0604020202020204" pitchFamily="34" charset="0"/>
              </a:rPr>
              <a:t>Repurpose</a:t>
            </a:r>
            <a:r>
              <a:rPr lang="de-DE" dirty="0">
                <a:solidFill>
                  <a:schemeClr val="tx1"/>
                </a:solidFill>
                <a:latin typeface="Arial" panose="020B0604020202020204" pitchFamily="34" charset="0"/>
                <a:cs typeface="Arial" panose="020B0604020202020204" pitchFamily="34" charset="0"/>
              </a:rPr>
              <a:t> (Umfunktionieren)</a:t>
            </a:r>
          </a:p>
          <a:p>
            <a:pPr marL="628650" lvl="1"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Recycle (Recycle)</a:t>
            </a:r>
          </a:p>
          <a:p>
            <a:pPr marL="628650" lvl="1" indent="-171450">
              <a:buFont typeface="Arial" panose="020B0604020202020204" pitchFamily="34" charset="0"/>
              <a:buChar char="•"/>
            </a:pPr>
            <a:r>
              <a:rPr lang="de-DE" dirty="0" err="1">
                <a:solidFill>
                  <a:schemeClr val="tx1"/>
                </a:solidFill>
                <a:latin typeface="Arial" panose="020B0604020202020204" pitchFamily="34" charset="0"/>
                <a:cs typeface="Arial" panose="020B0604020202020204" pitchFamily="34" charset="0"/>
              </a:rPr>
              <a:t>Recover</a:t>
            </a:r>
            <a:r>
              <a:rPr lang="de-DE" dirty="0">
                <a:solidFill>
                  <a:schemeClr val="tx1"/>
                </a:solidFill>
                <a:latin typeface="Arial" panose="020B0604020202020204" pitchFamily="34" charset="0"/>
                <a:cs typeface="Arial" panose="020B0604020202020204" pitchFamily="34" charset="0"/>
              </a:rPr>
              <a:t> (Verwerten)</a:t>
            </a:r>
          </a:p>
          <a:p>
            <a:pPr marL="0" indent="0">
              <a:buFont typeface="Arial" panose="020B0604020202020204" pitchFamily="34" charset="0"/>
              <a:buNone/>
            </a:pPr>
            <a:endPar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E6F0521E-97FB-7D90-A410-B2D0BEEA9D01}"/>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1C0E924D-EE65-90FE-7A8C-AB35E5F02346}"/>
              </a:ext>
            </a:extLst>
          </p:cNvPr>
          <p:cNvSpPr>
            <a:spLocks noGrp="1"/>
          </p:cNvSpPr>
          <p:nvPr>
            <p:ph type="sldNum" sz="quarter" idx="5"/>
          </p:nvPr>
        </p:nvSpPr>
        <p:spPr/>
        <p:txBody>
          <a:bodyPr/>
          <a:lstStyle/>
          <a:p>
            <a:fld id="{C29E2EEE-6FAC-49E6-99E4-39EFDC209713}" type="slidenum">
              <a:rPr lang="de-DE" smtClean="0"/>
              <a:t>10</a:t>
            </a:fld>
            <a:endParaRPr lang="de-DE"/>
          </a:p>
        </p:txBody>
      </p:sp>
    </p:spTree>
    <p:extLst>
      <p:ext uri="{BB962C8B-B14F-4D97-AF65-F5344CB8AC3E}">
        <p14:creationId xmlns:p14="http://schemas.microsoft.com/office/powerpoint/2010/main" val="3793596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tt">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D914630-E206-64DB-FDF0-406A9024BBF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13391"/>
          <a:stretch/>
        </p:blipFill>
        <p:spPr bwMode="auto">
          <a:xfrm>
            <a:off x="2292573" y="0"/>
            <a:ext cx="9899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Flussdiagramm: Verzögerung 6">
            <a:extLst>
              <a:ext uri="{FF2B5EF4-FFF2-40B4-BE49-F238E27FC236}">
                <a16:creationId xmlns:a16="http://schemas.microsoft.com/office/drawing/2014/main" id="{67AEA439-D1CE-8696-50AF-C599BDAF7B00}"/>
              </a:ext>
            </a:extLst>
          </p:cNvPr>
          <p:cNvSpPr/>
          <p:nvPr userDrawn="1"/>
        </p:nvSpPr>
        <p:spPr bwMode="gray">
          <a:xfrm>
            <a:off x="0" y="0"/>
            <a:ext cx="5417040" cy="6858000"/>
          </a:xfrm>
          <a:prstGeom prst="flowChartDelay">
            <a:avLst/>
          </a:prstGeom>
          <a:solidFill>
            <a:srgbClr val="003B7C"/>
          </a:solidFill>
          <a:ln w="12700" cap="flat" cmpd="sng" algn="ctr">
            <a:noFill/>
            <a:prstDash val="solid"/>
            <a:miter lim="800000"/>
          </a:ln>
          <a:effectLst/>
        </p:spPr>
        <p:txBody>
          <a:bodyPr wrap="square" rtlCol="0" anchor="ctr">
            <a:noAutofit/>
          </a:bodyPr>
          <a:lstStyle/>
          <a:p>
            <a:pPr algn="ctr">
              <a:defRPr/>
            </a:pPr>
            <a:endParaRPr lang="en-US" kern="0" dirty="0">
              <a:solidFill>
                <a:srgbClr val="FFFFFF"/>
              </a:solidFill>
              <a:latin typeface="Arial" panose="020B0604020202020204"/>
              <a:cs typeface="Arial"/>
            </a:endParaRPr>
          </a:p>
        </p:txBody>
      </p:sp>
      <p:sp>
        <p:nvSpPr>
          <p:cNvPr id="26" name="Footer Placeholder 4">
            <a:extLst>
              <a:ext uri="{FF2B5EF4-FFF2-40B4-BE49-F238E27FC236}">
                <a16:creationId xmlns:a16="http://schemas.microsoft.com/office/drawing/2014/main" id="{4AA5BFE9-BAB4-93DA-8DC1-B6B030ABA40F}"/>
              </a:ext>
            </a:extLst>
          </p:cNvPr>
          <p:cNvSpPr txBox="1">
            <a:spLocks/>
          </p:cNvSpPr>
          <p:nvPr userDrawn="1"/>
        </p:nvSpPr>
        <p:spPr bwMode="gray">
          <a:xfrm>
            <a:off x="974672" y="6617933"/>
            <a:ext cx="8640000" cy="108000"/>
          </a:xfrm>
          <a:prstGeom prst="rect">
            <a:avLst/>
          </a:prstGeom>
        </p:spPr>
        <p:txBody>
          <a:bodyPr vert="horz" lIns="0" tIns="0" rIns="0" bIns="0" rtlCol="0" anchor="ctr"/>
          <a:lstStyle>
            <a:defPPr>
              <a:defRPr lang="de-DE"/>
            </a:defPPr>
            <a:lvl1pPr marL="0" marR="0" indent="0" algn="l" defTabSz="914400" rtl="0" eaLnBrk="1" fontAlgn="auto" latinLnBrk="0" hangingPunct="1">
              <a:lnSpc>
                <a:spcPct val="100000"/>
              </a:lnSpc>
              <a:spcBef>
                <a:spcPts val="0"/>
              </a:spcBef>
              <a:spcAft>
                <a:spcPts val="0"/>
              </a:spcAft>
              <a:buClrTx/>
              <a:buSzTx/>
              <a:buFontTx/>
              <a:buNone/>
              <a:tabLst/>
              <a:defRPr sz="700" kern="1200">
                <a:noFill/>
                <a:latin typeface="+mn-lt"/>
                <a:ea typeface="+mn-ea"/>
                <a:cs typeface="+mn-cs"/>
              </a:defRPr>
            </a:lvl1pPr>
            <a:lvl2pPr marL="457200" algn="l" defTabSz="914400" rtl="0" eaLnBrk="1" latinLnBrk="0" hangingPunct="1">
              <a:defRPr sz="1800" kern="1200">
                <a:noFill/>
                <a:latin typeface="+mn-lt"/>
                <a:ea typeface="+mn-ea"/>
                <a:cs typeface="+mn-cs"/>
              </a:defRPr>
            </a:lvl2pPr>
            <a:lvl3pPr marL="914400" algn="l" defTabSz="914400" rtl="0" eaLnBrk="1" latinLnBrk="0" hangingPunct="1">
              <a:defRPr sz="1800" kern="1200">
                <a:noFill/>
                <a:latin typeface="+mn-lt"/>
                <a:ea typeface="+mn-ea"/>
                <a:cs typeface="+mn-cs"/>
              </a:defRPr>
            </a:lvl3pPr>
            <a:lvl4pPr marL="1371600" algn="l" defTabSz="914400" rtl="0" eaLnBrk="1" latinLnBrk="0" hangingPunct="1">
              <a:defRPr sz="1800" kern="1200">
                <a:noFill/>
                <a:latin typeface="+mn-lt"/>
                <a:ea typeface="+mn-ea"/>
                <a:cs typeface="+mn-cs"/>
              </a:defRPr>
            </a:lvl4pPr>
            <a:lvl5pPr marL="1828800" algn="l" defTabSz="914400" rtl="0" eaLnBrk="1" latinLnBrk="0" hangingPunct="1">
              <a:defRPr sz="1800" kern="1200">
                <a:noFill/>
                <a:latin typeface="+mn-lt"/>
                <a:ea typeface="+mn-ea"/>
                <a:cs typeface="+mn-cs"/>
              </a:defRPr>
            </a:lvl5pPr>
            <a:lvl6pPr marL="2286000" algn="l" defTabSz="914400" rtl="0" eaLnBrk="1" latinLnBrk="0" hangingPunct="1">
              <a:defRPr sz="1800" kern="1200">
                <a:noFill/>
                <a:latin typeface="+mn-lt"/>
                <a:ea typeface="+mn-ea"/>
                <a:cs typeface="+mn-cs"/>
              </a:defRPr>
            </a:lvl6pPr>
            <a:lvl7pPr marL="2743200" algn="l" defTabSz="914400" rtl="0" eaLnBrk="1" latinLnBrk="0" hangingPunct="1">
              <a:defRPr sz="1800" kern="1200">
                <a:noFill/>
                <a:latin typeface="+mn-lt"/>
                <a:ea typeface="+mn-ea"/>
                <a:cs typeface="+mn-cs"/>
              </a:defRPr>
            </a:lvl7pPr>
            <a:lvl8pPr marL="3200400" algn="l" defTabSz="914400" rtl="0" eaLnBrk="1" latinLnBrk="0" hangingPunct="1">
              <a:defRPr sz="1800" kern="1200">
                <a:noFill/>
                <a:latin typeface="+mn-lt"/>
                <a:ea typeface="+mn-ea"/>
                <a:cs typeface="+mn-cs"/>
              </a:defRPr>
            </a:lvl8pPr>
            <a:lvl9pPr marL="3657600" algn="l" defTabSz="914400" rtl="0" eaLnBrk="1" latinLnBrk="0" hangingPunct="1">
              <a:defRPr sz="1800" kern="1200">
                <a:noFill/>
                <a:latin typeface="+mn-lt"/>
                <a:ea typeface="+mn-ea"/>
                <a:cs typeface="+mn-cs"/>
              </a:defRPr>
            </a:lvl9pPr>
          </a:lstStyle>
          <a:p>
            <a:r>
              <a:rPr lang="en-US" dirty="0">
                <a:latin typeface="Arial"/>
                <a:cs typeface="Arial"/>
              </a:rPr>
              <a:t>XXX</a:t>
            </a:r>
          </a:p>
        </p:txBody>
      </p:sp>
      <p:sp>
        <p:nvSpPr>
          <p:cNvPr id="29" name="Date Placeholder 3">
            <a:extLst>
              <a:ext uri="{FF2B5EF4-FFF2-40B4-BE49-F238E27FC236}">
                <a16:creationId xmlns:a16="http://schemas.microsoft.com/office/drawing/2014/main" id="{E63E7786-C120-9B21-7602-2BBB2F79FCC1}"/>
              </a:ext>
            </a:extLst>
          </p:cNvPr>
          <p:cNvSpPr txBox="1">
            <a:spLocks/>
          </p:cNvSpPr>
          <p:nvPr userDrawn="1"/>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fld id="{8E91F6B7-D9DD-40B9-8E0F-7B4E75E5DBFB}" type="datetime1">
              <a:rPr lang="en-US" smtClean="0">
                <a:latin typeface="Arial"/>
                <a:cs typeface="Arial"/>
              </a:rPr>
              <a:pPr/>
              <a:t>4/4/2025</a:t>
            </a:fld>
            <a:endParaRPr lang="en-US" dirty="0">
              <a:latin typeface="Arial"/>
              <a:cs typeface="Arial"/>
            </a:endParaRPr>
          </a:p>
        </p:txBody>
      </p:sp>
      <p:sp>
        <p:nvSpPr>
          <p:cNvPr id="14" name="Subtitle 2">
            <a:extLst>
              <a:ext uri="{FF2B5EF4-FFF2-40B4-BE49-F238E27FC236}">
                <a16:creationId xmlns:a16="http://schemas.microsoft.com/office/drawing/2014/main" id="{370B22B3-3431-0F6D-EE8C-931AC1CA1421}"/>
              </a:ext>
            </a:extLst>
          </p:cNvPr>
          <p:cNvSpPr txBox="1">
            <a:spLocks/>
          </p:cNvSpPr>
          <p:nvPr userDrawn="1"/>
        </p:nvSpPr>
        <p:spPr bwMode="black">
          <a:xfrm>
            <a:off x="274715" y="1963222"/>
            <a:ext cx="4320000" cy="592952"/>
          </a:xfrm>
          <a:prstGeom prst="rect">
            <a:avLst/>
          </a:prstGeom>
        </p:spPr>
        <p:txBody>
          <a:bodyPr vert="horz" lIns="0" tIns="0" rIns="0" bIns="0" rtlCol="0" anchor="b">
            <a:normAutofit/>
          </a:bodyPr>
          <a:lstStyle>
            <a:lvl1pPr marL="0" indent="0" algn="l" defTabSz="914400" rtl="0" eaLnBrk="1" latinLnBrk="0" hangingPunct="1">
              <a:spcBef>
                <a:spcPts val="1200"/>
              </a:spcBef>
              <a:spcAft>
                <a:spcPts val="60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2pPr>
            <a:lvl3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3pPr>
            <a:lvl4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4pPr>
            <a:lvl5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5pPr>
            <a:lvl6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6pPr>
            <a:lvl7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7pPr>
            <a:lvl8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8pPr>
            <a:lvl9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de-DE" sz="1800" b="0" i="0" u="none" strike="noStrike" kern="1200" cap="none" spc="0" normalizeH="0" baseline="0" noProof="0" dirty="0">
                <a:ln>
                  <a:noFill/>
                </a:ln>
                <a:solidFill>
                  <a:srgbClr val="FFFFFF"/>
                </a:solidFill>
                <a:effectLst/>
                <a:uLnTx/>
                <a:uFillTx/>
                <a:latin typeface="Arial"/>
                <a:cs typeface="Arial"/>
              </a:rPr>
              <a:t> Workshop zum Thema:</a:t>
            </a: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3" name="Textplatzhalter 2">
            <a:extLst>
              <a:ext uri="{FF2B5EF4-FFF2-40B4-BE49-F238E27FC236}">
                <a16:creationId xmlns:a16="http://schemas.microsoft.com/office/drawing/2014/main" id="{8DF86FEF-46AA-2AFC-D43B-733619AC92C2}"/>
              </a:ext>
            </a:extLst>
          </p:cNvPr>
          <p:cNvSpPr>
            <a:spLocks noGrp="1"/>
          </p:cNvSpPr>
          <p:nvPr>
            <p:ph type="body" sz="quarter" idx="12" hasCustomPrompt="1"/>
          </p:nvPr>
        </p:nvSpPr>
        <p:spPr>
          <a:xfrm>
            <a:off x="274715" y="2569369"/>
            <a:ext cx="5019957" cy="1719262"/>
          </a:xfrm>
          <a:prstGeom prst="rect">
            <a:avLst/>
          </a:prstGeom>
        </p:spPr>
        <p:txBody>
          <a:bodyPr anchor="ctr"/>
          <a:lstStyle>
            <a:lvl1pPr marL="0" indent="0">
              <a:buNone/>
              <a:defRPr sz="3000">
                <a:solidFill>
                  <a:srgbClr val="92D050"/>
                </a:solidFill>
              </a:defRPr>
            </a:lvl1pPr>
          </a:lstStyle>
          <a:p>
            <a:pPr lvl="0"/>
            <a:r>
              <a:rPr lang="de-DE" sz="3000" dirty="0"/>
              <a:t>[Thema]</a:t>
            </a:r>
            <a:endParaRPr lang="de-DE" dirty="0"/>
          </a:p>
        </p:txBody>
      </p:sp>
      <p:sp>
        <p:nvSpPr>
          <p:cNvPr id="5" name="Textplatzhalter 4">
            <a:extLst>
              <a:ext uri="{FF2B5EF4-FFF2-40B4-BE49-F238E27FC236}">
                <a16:creationId xmlns:a16="http://schemas.microsoft.com/office/drawing/2014/main" id="{772534C0-2113-66F8-7F6D-67E8F25A1B0B}"/>
              </a:ext>
            </a:extLst>
          </p:cNvPr>
          <p:cNvSpPr>
            <a:spLocks noGrp="1"/>
          </p:cNvSpPr>
          <p:nvPr>
            <p:ph type="body" sz="quarter" idx="13" hasCustomPrompt="1"/>
          </p:nvPr>
        </p:nvSpPr>
        <p:spPr>
          <a:xfrm>
            <a:off x="229776" y="5500500"/>
            <a:ext cx="4320000" cy="397230"/>
          </a:xfrm>
          <a:prstGeom prst="rect">
            <a:avLst/>
          </a:prstGeom>
        </p:spPr>
        <p:txBody>
          <a:bodyPr/>
          <a:lstStyle>
            <a:lvl1pPr marL="0" indent="0">
              <a:buNone/>
              <a:defRPr sz="1800">
                <a:solidFill>
                  <a:schemeClr val="bg1"/>
                </a:solidFill>
              </a:defRPr>
            </a:lvl1pPr>
          </a:lstStyle>
          <a:p>
            <a:pPr lvl="0"/>
            <a:r>
              <a:rPr lang="de-DE" sz="1800" dirty="0"/>
              <a:t>X</a:t>
            </a:r>
            <a:endParaRPr lang="de-DE" dirty="0"/>
          </a:p>
        </p:txBody>
      </p:sp>
      <p:sp>
        <p:nvSpPr>
          <p:cNvPr id="6" name="Subtitle 2">
            <a:extLst>
              <a:ext uri="{FF2B5EF4-FFF2-40B4-BE49-F238E27FC236}">
                <a16:creationId xmlns:a16="http://schemas.microsoft.com/office/drawing/2014/main" id="{AC289934-83D1-27E3-87FE-BFE7D174C28A}"/>
              </a:ext>
            </a:extLst>
          </p:cNvPr>
          <p:cNvSpPr txBox="1">
            <a:spLocks/>
          </p:cNvSpPr>
          <p:nvPr userDrawn="1"/>
        </p:nvSpPr>
        <p:spPr bwMode="black">
          <a:xfrm>
            <a:off x="229775" y="5116530"/>
            <a:ext cx="4320000" cy="363120"/>
          </a:xfrm>
          <a:prstGeom prst="rect">
            <a:avLst/>
          </a:prstGeom>
        </p:spPr>
        <p:txBody>
          <a:bodyPr vert="horz" lIns="0" tIns="0" rIns="0" bIns="0" rtlCol="0" anchor="b">
            <a:normAutofit/>
          </a:bodyPr>
          <a:lstStyle>
            <a:lvl1pPr marL="0" indent="0" algn="l" defTabSz="914400" rtl="0" eaLnBrk="1" latinLnBrk="0" hangingPunct="1">
              <a:spcBef>
                <a:spcPts val="1200"/>
              </a:spcBef>
              <a:spcAft>
                <a:spcPts val="60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2pPr>
            <a:lvl3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3pPr>
            <a:lvl4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4pPr>
            <a:lvl5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5pPr>
            <a:lvl6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6pPr>
            <a:lvl7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7pPr>
            <a:lvl8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8pPr>
            <a:lvl9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sz="1800" dirty="0"/>
              <a:t> Gehalten von</a:t>
            </a:r>
            <a:r>
              <a:rPr kumimoji="0" lang="de-DE" sz="1800" b="0" i="0" u="none" strike="noStrike" kern="1200" cap="none" spc="0" normalizeH="0" baseline="0" noProof="0" dirty="0">
                <a:ln>
                  <a:noFill/>
                </a:ln>
                <a:solidFill>
                  <a:srgbClr val="FFFFFF"/>
                </a:solidFill>
                <a:effectLst/>
                <a:uLnTx/>
                <a:uFillTx/>
                <a:latin typeface="Arial"/>
                <a:cs typeface="Arial"/>
              </a:rPr>
              <a:t>:</a:t>
            </a: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757749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übersicht1">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flip="none" rotWithShape="1">
            <a:gsLst>
              <a:gs pos="65000">
                <a:srgbClr val="004080"/>
              </a:gs>
              <a:gs pos="86000">
                <a:srgbClr val="004992"/>
              </a:gs>
              <a:gs pos="100000">
                <a:srgbClr val="005AB4"/>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173D3982-8F58-0801-0D87-028BB8011A36}"/>
              </a:ext>
            </a:extLst>
          </p:cNvPr>
          <p:cNvGraphicFramePr>
            <a:graphicFrameLocks noGrp="1"/>
          </p:cNvGraphicFramePr>
          <p:nvPr userDrawn="1">
            <p:extLst>
              <p:ext uri="{D42A27DB-BD31-4B8C-83A1-F6EECF244321}">
                <p14:modId xmlns:p14="http://schemas.microsoft.com/office/powerpoint/2010/main" val="2368573187"/>
              </p:ext>
            </p:extLst>
          </p:nvPr>
        </p:nvGraphicFramePr>
        <p:xfrm>
          <a:off x="4038600" y="1954342"/>
          <a:ext cx="7956268" cy="4465179"/>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952544602"/>
                    </a:ext>
                  </a:extLst>
                </a:gridCol>
                <a:gridCol w="1908000">
                  <a:extLst>
                    <a:ext uri="{9D8B030D-6E8A-4147-A177-3AD203B41FA5}">
                      <a16:colId xmlns:a16="http://schemas.microsoft.com/office/drawing/2014/main" val="656027740"/>
                    </a:ext>
                  </a:extLst>
                </a:gridCol>
                <a:gridCol w="5508268">
                  <a:extLst>
                    <a:ext uri="{9D8B030D-6E8A-4147-A177-3AD203B41FA5}">
                      <a16:colId xmlns:a16="http://schemas.microsoft.com/office/drawing/2014/main" val="3339739263"/>
                    </a:ext>
                  </a:extLst>
                </a:gridCol>
              </a:tblGrid>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Inhalte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4234055"/>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Dauer</a:t>
                      </a:r>
                      <a:r>
                        <a:rPr lang="de-DE" sz="1800" dirty="0">
                          <a:ln>
                            <a:solidFill>
                              <a:schemeClr val="bg1"/>
                            </a:solidFill>
                          </a:ln>
                          <a:solidFill>
                            <a:schemeClr val="bg1"/>
                          </a:solidFill>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377231"/>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Benötigte</a:t>
                      </a:r>
                      <a:r>
                        <a:rPr lang="de-DE" sz="1800" dirty="0">
                          <a:ln>
                            <a:solidFill>
                              <a:schemeClr val="bg1"/>
                            </a:solidFill>
                          </a:ln>
                          <a:solidFill>
                            <a:schemeClr val="bg1"/>
                          </a:solidFill>
                        </a:rPr>
                        <a:t> </a:t>
                      </a:r>
                      <a:r>
                        <a:rPr kumimoji="0" lang="de-DE" sz="1800" b="0" i="0" u="none" strike="noStrike" kern="1200" cap="none" spc="0" normalizeH="0" baseline="0" dirty="0">
                          <a:ln>
                            <a:noFill/>
                          </a:ln>
                          <a:solidFill>
                            <a:srgbClr val="FFFFFF"/>
                          </a:solidFill>
                          <a:effectLst/>
                          <a:uLnTx/>
                          <a:uFillTx/>
                          <a:latin typeface="Arial"/>
                          <a:ea typeface="+mn-ea"/>
                          <a:cs typeface="Arial"/>
                        </a:rPr>
                        <a:t>Materialien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940001"/>
                  </a:ext>
                </a:extLst>
              </a:tr>
            </a:tbl>
          </a:graphicData>
        </a:graphic>
      </p:graphicFrame>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
        <p:nvSpPr>
          <p:cNvPr id="8" name="Textplatzhalter 8">
            <a:extLst>
              <a:ext uri="{FF2B5EF4-FFF2-40B4-BE49-F238E27FC236}">
                <a16:creationId xmlns:a16="http://schemas.microsoft.com/office/drawing/2014/main" id="{48ABE81E-4B6C-06B3-78DB-0ECA12A06DBF}"/>
              </a:ext>
            </a:extLst>
          </p:cNvPr>
          <p:cNvSpPr>
            <a:spLocks noGrp="1"/>
          </p:cNvSpPr>
          <p:nvPr>
            <p:ph type="body" sz="quarter" idx="16"/>
          </p:nvPr>
        </p:nvSpPr>
        <p:spPr>
          <a:xfrm>
            <a:off x="6482528" y="195433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pic>
        <p:nvPicPr>
          <p:cNvPr id="9" name="Grafik 8" descr="Liste Silhouette">
            <a:extLst>
              <a:ext uri="{FF2B5EF4-FFF2-40B4-BE49-F238E27FC236}">
                <a16:creationId xmlns:a16="http://schemas.microsoft.com/office/drawing/2014/main" id="{43F95B94-0A07-9DF6-59E0-62CED40D6F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7885" y="2453634"/>
            <a:ext cx="468000" cy="468000"/>
          </a:xfrm>
          <a:prstGeom prst="rect">
            <a:avLst/>
          </a:prstGeom>
        </p:spPr>
      </p:pic>
      <p:grpSp>
        <p:nvGrpSpPr>
          <p:cNvPr id="10" name="Grafik 11" descr="Uhr Silhouette">
            <a:extLst>
              <a:ext uri="{FF2B5EF4-FFF2-40B4-BE49-F238E27FC236}">
                <a16:creationId xmlns:a16="http://schemas.microsoft.com/office/drawing/2014/main" id="{5A6F0F49-4C96-CE6A-F341-0D18F48ABF28}"/>
              </a:ext>
            </a:extLst>
          </p:cNvPr>
          <p:cNvGrpSpPr>
            <a:grpSpLocks noChangeAspect="1"/>
          </p:cNvGrpSpPr>
          <p:nvPr userDrawn="1"/>
        </p:nvGrpSpPr>
        <p:grpSpPr>
          <a:xfrm>
            <a:off x="4067885" y="3952930"/>
            <a:ext cx="468000" cy="468000"/>
            <a:chOff x="-507365" y="3476637"/>
            <a:chExt cx="628650" cy="628650"/>
          </a:xfrm>
          <a:solidFill>
            <a:schemeClr val="bg1"/>
          </a:solidFill>
        </p:grpSpPr>
        <p:sp>
          <p:nvSpPr>
            <p:cNvPr id="11" name="Freihandform: Form 10">
              <a:extLst>
                <a:ext uri="{FF2B5EF4-FFF2-40B4-BE49-F238E27FC236}">
                  <a16:creationId xmlns:a16="http://schemas.microsoft.com/office/drawing/2014/main" id="{7D507699-4979-BB8D-AE7F-187635A8B5C0}"/>
                </a:ext>
              </a:extLst>
            </p:cNvPr>
            <p:cNvSpPr/>
            <p:nvPr/>
          </p:nvSpPr>
          <p:spPr>
            <a:xfrm>
              <a:off x="-202565" y="3609987"/>
              <a:ext cx="149609" cy="321059"/>
            </a:xfrm>
            <a:custGeom>
              <a:avLst/>
              <a:gdLst>
                <a:gd name="connsiteX0" fmla="*/ 136141 w 149609"/>
                <a:gd name="connsiteY0" fmla="*/ 321059 h 321059"/>
                <a:gd name="connsiteX1" fmla="*/ 2791 w 149609"/>
                <a:gd name="connsiteY1" fmla="*/ 187709 h 321059"/>
                <a:gd name="connsiteX2" fmla="*/ 0 w 149609"/>
                <a:gd name="connsiteY2" fmla="*/ 180975 h 321059"/>
                <a:gd name="connsiteX3" fmla="*/ 0 w 149609"/>
                <a:gd name="connsiteY3" fmla="*/ 0 h 321059"/>
                <a:gd name="connsiteX4" fmla="*/ 19050 w 149609"/>
                <a:gd name="connsiteY4" fmla="*/ 0 h 321059"/>
                <a:gd name="connsiteX5" fmla="*/ 19050 w 149609"/>
                <a:gd name="connsiteY5" fmla="*/ 177032 h 321059"/>
                <a:gd name="connsiteX6" fmla="*/ 149609 w 149609"/>
                <a:gd name="connsiteY6" fmla="*/ 307591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09" h="321059">
                  <a:moveTo>
                    <a:pt x="136141" y="321059"/>
                  </a:moveTo>
                  <a:lnTo>
                    <a:pt x="2791" y="187709"/>
                  </a:lnTo>
                  <a:cubicBezTo>
                    <a:pt x="1004" y="185923"/>
                    <a:pt x="1" y="183501"/>
                    <a:pt x="0" y="180975"/>
                  </a:cubicBezTo>
                  <a:lnTo>
                    <a:pt x="0" y="0"/>
                  </a:lnTo>
                  <a:lnTo>
                    <a:pt x="19050" y="0"/>
                  </a:lnTo>
                  <a:lnTo>
                    <a:pt x="19050" y="177032"/>
                  </a:lnTo>
                  <a:lnTo>
                    <a:pt x="149609" y="307591"/>
                  </a:lnTo>
                  <a:close/>
                </a:path>
              </a:pathLst>
            </a:custGeom>
            <a:grpFill/>
            <a:ln w="9525" cap="flat">
              <a:noFill/>
              <a:prstDash val="solid"/>
              <a:miter/>
            </a:ln>
          </p:spPr>
          <p:txBody>
            <a:bodyPr rtlCol="0" anchor="ctr"/>
            <a:lstStyle/>
            <a:p>
              <a:endParaRPr lang="de-DE" sz="1400" dirty="0">
                <a:solidFill>
                  <a:schemeClr val="bg1"/>
                </a:solidFill>
              </a:endParaRPr>
            </a:p>
          </p:txBody>
        </p:sp>
        <p:sp>
          <p:nvSpPr>
            <p:cNvPr id="12" name="Freihandform: Form 11">
              <a:extLst>
                <a:ext uri="{FF2B5EF4-FFF2-40B4-BE49-F238E27FC236}">
                  <a16:creationId xmlns:a16="http://schemas.microsoft.com/office/drawing/2014/main" id="{A3478F8E-CBE4-D8D9-1857-114C34FF9C12}"/>
                </a:ext>
              </a:extLst>
            </p:cNvPr>
            <p:cNvSpPr/>
            <p:nvPr/>
          </p:nvSpPr>
          <p:spPr>
            <a:xfrm>
              <a:off x="-507365" y="3476637"/>
              <a:ext cx="628650" cy="628650"/>
            </a:xfrm>
            <a:custGeom>
              <a:avLst/>
              <a:gdLst>
                <a:gd name="connsiteX0" fmla="*/ 314325 w 628650"/>
                <a:gd name="connsiteY0" fmla="*/ 628650 h 628650"/>
                <a:gd name="connsiteX1" fmla="*/ 0 w 628650"/>
                <a:gd name="connsiteY1" fmla="*/ 314325 h 628650"/>
                <a:gd name="connsiteX2" fmla="*/ 314325 w 628650"/>
                <a:gd name="connsiteY2" fmla="*/ 0 h 628650"/>
                <a:gd name="connsiteX3" fmla="*/ 628650 w 628650"/>
                <a:gd name="connsiteY3" fmla="*/ 314325 h 628650"/>
                <a:gd name="connsiteX4" fmla="*/ 314325 w 628650"/>
                <a:gd name="connsiteY4" fmla="*/ 628650 h 628650"/>
                <a:gd name="connsiteX5" fmla="*/ 314325 w 628650"/>
                <a:gd name="connsiteY5" fmla="*/ 19050 h 628650"/>
                <a:gd name="connsiteX6" fmla="*/ 19050 w 628650"/>
                <a:gd name="connsiteY6" fmla="*/ 314325 h 628650"/>
                <a:gd name="connsiteX7" fmla="*/ 314325 w 628650"/>
                <a:gd name="connsiteY7" fmla="*/ 609600 h 628650"/>
                <a:gd name="connsiteX8" fmla="*/ 609600 w 628650"/>
                <a:gd name="connsiteY8" fmla="*/ 314325 h 628650"/>
                <a:gd name="connsiteX9" fmla="*/ 314325 w 628650"/>
                <a:gd name="connsiteY9" fmla="*/ 1905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50" h="628650">
                  <a:moveTo>
                    <a:pt x="314325" y="628650"/>
                  </a:moveTo>
                  <a:cubicBezTo>
                    <a:pt x="140728" y="628650"/>
                    <a:pt x="0" y="487922"/>
                    <a:pt x="0" y="314325"/>
                  </a:cubicBezTo>
                  <a:cubicBezTo>
                    <a:pt x="0" y="140728"/>
                    <a:pt x="140728" y="0"/>
                    <a:pt x="314325" y="0"/>
                  </a:cubicBezTo>
                  <a:cubicBezTo>
                    <a:pt x="487922" y="0"/>
                    <a:pt x="628650" y="140728"/>
                    <a:pt x="628650" y="314325"/>
                  </a:cubicBezTo>
                  <a:cubicBezTo>
                    <a:pt x="628451" y="487839"/>
                    <a:pt x="487839" y="628451"/>
                    <a:pt x="314325" y="628650"/>
                  </a:cubicBezTo>
                  <a:close/>
                  <a:moveTo>
                    <a:pt x="314325" y="19050"/>
                  </a:moveTo>
                  <a:cubicBezTo>
                    <a:pt x="151249" y="19050"/>
                    <a:pt x="19050" y="151249"/>
                    <a:pt x="19050" y="314325"/>
                  </a:cubicBezTo>
                  <a:cubicBezTo>
                    <a:pt x="19050" y="477401"/>
                    <a:pt x="151249" y="609600"/>
                    <a:pt x="314325" y="609600"/>
                  </a:cubicBezTo>
                  <a:cubicBezTo>
                    <a:pt x="477401" y="609600"/>
                    <a:pt x="609600" y="477401"/>
                    <a:pt x="609600" y="314325"/>
                  </a:cubicBezTo>
                  <a:cubicBezTo>
                    <a:pt x="609411" y="151327"/>
                    <a:pt x="477323" y="19239"/>
                    <a:pt x="314325" y="19050"/>
                  </a:cubicBezTo>
                  <a:close/>
                </a:path>
              </a:pathLst>
            </a:custGeom>
            <a:grpFill/>
            <a:ln w="9525" cap="flat">
              <a:noFill/>
              <a:prstDash val="solid"/>
              <a:miter/>
            </a:ln>
          </p:spPr>
          <p:txBody>
            <a:bodyPr rtlCol="0" anchor="ctr"/>
            <a:lstStyle/>
            <a:p>
              <a:endParaRPr lang="de-DE" sz="1400" dirty="0">
                <a:solidFill>
                  <a:schemeClr val="bg1"/>
                </a:solidFill>
              </a:endParaRPr>
            </a:p>
          </p:txBody>
        </p:sp>
      </p:grpSp>
      <p:pic>
        <p:nvPicPr>
          <p:cNvPr id="13" name="Grafik 12" descr="Blaupause Silhouette">
            <a:extLst>
              <a:ext uri="{FF2B5EF4-FFF2-40B4-BE49-F238E27FC236}">
                <a16:creationId xmlns:a16="http://schemas.microsoft.com/office/drawing/2014/main" id="{A6CBBA8A-B043-CF7F-4DFD-D129403BB2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67885" y="5448192"/>
            <a:ext cx="468000" cy="468000"/>
          </a:xfrm>
          <a:prstGeom prst="rect">
            <a:avLst/>
          </a:prstGeom>
        </p:spPr>
      </p:pic>
      <p:sp>
        <p:nvSpPr>
          <p:cNvPr id="16" name="Textplatzhalter 8">
            <a:extLst>
              <a:ext uri="{FF2B5EF4-FFF2-40B4-BE49-F238E27FC236}">
                <a16:creationId xmlns:a16="http://schemas.microsoft.com/office/drawing/2014/main" id="{ACE974C6-0966-817C-7479-BD72FB0F5D6D}"/>
              </a:ext>
            </a:extLst>
          </p:cNvPr>
          <p:cNvSpPr>
            <a:spLocks noGrp="1"/>
          </p:cNvSpPr>
          <p:nvPr>
            <p:ph type="body" sz="quarter" idx="17"/>
          </p:nvPr>
        </p:nvSpPr>
        <p:spPr>
          <a:xfrm>
            <a:off x="6482527" y="344959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18" name="Textplatzhalter 8">
            <a:extLst>
              <a:ext uri="{FF2B5EF4-FFF2-40B4-BE49-F238E27FC236}">
                <a16:creationId xmlns:a16="http://schemas.microsoft.com/office/drawing/2014/main" id="{3E614872-71C4-CFCF-CA33-A209A5A7E117}"/>
              </a:ext>
            </a:extLst>
          </p:cNvPr>
          <p:cNvSpPr>
            <a:spLocks noGrp="1"/>
          </p:cNvSpPr>
          <p:nvPr>
            <p:ph type="body" sz="quarter" idx="18"/>
          </p:nvPr>
        </p:nvSpPr>
        <p:spPr>
          <a:xfrm>
            <a:off x="6482526" y="4944861"/>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22" name="Textplatzhalter 2">
            <a:extLst>
              <a:ext uri="{FF2B5EF4-FFF2-40B4-BE49-F238E27FC236}">
                <a16:creationId xmlns:a16="http://schemas.microsoft.com/office/drawing/2014/main" id="{9B7DA93E-A89E-2805-0A21-CE26D0BAD795}"/>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[Modulübersicht 1]</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23" name="Textplatzhalter 16">
            <a:extLst>
              <a:ext uri="{FF2B5EF4-FFF2-40B4-BE49-F238E27FC236}">
                <a16:creationId xmlns:a16="http://schemas.microsoft.com/office/drawing/2014/main" id="{1016300D-6271-2AB4-C7B6-28C21B3FA2B4}"/>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sind die Fakten?</a:t>
            </a:r>
          </a:p>
        </p:txBody>
      </p:sp>
    </p:spTree>
    <p:extLst>
      <p:ext uri="{BB962C8B-B14F-4D97-AF65-F5344CB8AC3E}">
        <p14:creationId xmlns:p14="http://schemas.microsoft.com/office/powerpoint/2010/main" val="3819055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übersicht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a:gsLst>
              <a:gs pos="65000">
                <a:srgbClr val="004080"/>
              </a:gs>
              <a:gs pos="86000">
                <a:srgbClr val="004992"/>
              </a:gs>
              <a:gs pos="100000">
                <a:srgbClr val="005AB4"/>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173D3982-8F58-0801-0D87-028BB8011A36}"/>
              </a:ext>
            </a:extLst>
          </p:cNvPr>
          <p:cNvGraphicFramePr>
            <a:graphicFrameLocks noGrp="1"/>
          </p:cNvGraphicFramePr>
          <p:nvPr userDrawn="1">
            <p:extLst>
              <p:ext uri="{D42A27DB-BD31-4B8C-83A1-F6EECF244321}">
                <p14:modId xmlns:p14="http://schemas.microsoft.com/office/powerpoint/2010/main" val="3633298932"/>
              </p:ext>
            </p:extLst>
          </p:nvPr>
        </p:nvGraphicFramePr>
        <p:xfrm>
          <a:off x="4038600" y="1954342"/>
          <a:ext cx="7956268" cy="4465179"/>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952544602"/>
                    </a:ext>
                  </a:extLst>
                </a:gridCol>
                <a:gridCol w="1908000">
                  <a:extLst>
                    <a:ext uri="{9D8B030D-6E8A-4147-A177-3AD203B41FA5}">
                      <a16:colId xmlns:a16="http://schemas.microsoft.com/office/drawing/2014/main" val="656027740"/>
                    </a:ext>
                  </a:extLst>
                </a:gridCol>
                <a:gridCol w="5508268">
                  <a:extLst>
                    <a:ext uri="{9D8B030D-6E8A-4147-A177-3AD203B41FA5}">
                      <a16:colId xmlns:a16="http://schemas.microsoft.com/office/drawing/2014/main" val="3339739263"/>
                    </a:ext>
                  </a:extLst>
                </a:gridCol>
              </a:tblGrid>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Arbeitsform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4234055"/>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Arbeitsort</a:t>
                      </a:r>
                      <a:r>
                        <a:rPr lang="de-DE" sz="1800" dirty="0">
                          <a:ln>
                            <a:solidFill>
                              <a:schemeClr val="bg1"/>
                            </a:solidFill>
                          </a:ln>
                          <a:solidFill>
                            <a:schemeClr val="bg1"/>
                          </a:solidFill>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377231"/>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Empfohlene Voraussetzungen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940001"/>
                  </a:ext>
                </a:extLst>
              </a:tr>
            </a:tbl>
          </a:graphicData>
        </a:graphic>
      </p:graphicFrame>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
        <p:nvSpPr>
          <p:cNvPr id="8" name="Textplatzhalter 8">
            <a:extLst>
              <a:ext uri="{FF2B5EF4-FFF2-40B4-BE49-F238E27FC236}">
                <a16:creationId xmlns:a16="http://schemas.microsoft.com/office/drawing/2014/main" id="{48ABE81E-4B6C-06B3-78DB-0ECA12A06DBF}"/>
              </a:ext>
            </a:extLst>
          </p:cNvPr>
          <p:cNvSpPr>
            <a:spLocks noGrp="1"/>
          </p:cNvSpPr>
          <p:nvPr>
            <p:ph type="body" sz="quarter" idx="16"/>
          </p:nvPr>
        </p:nvSpPr>
        <p:spPr>
          <a:xfrm>
            <a:off x="6482528" y="195433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16" name="Textplatzhalter 8">
            <a:extLst>
              <a:ext uri="{FF2B5EF4-FFF2-40B4-BE49-F238E27FC236}">
                <a16:creationId xmlns:a16="http://schemas.microsoft.com/office/drawing/2014/main" id="{ACE974C6-0966-817C-7479-BD72FB0F5D6D}"/>
              </a:ext>
            </a:extLst>
          </p:cNvPr>
          <p:cNvSpPr>
            <a:spLocks noGrp="1"/>
          </p:cNvSpPr>
          <p:nvPr>
            <p:ph type="body" sz="quarter" idx="17"/>
          </p:nvPr>
        </p:nvSpPr>
        <p:spPr>
          <a:xfrm>
            <a:off x="6482527" y="344959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18" name="Textplatzhalter 8">
            <a:extLst>
              <a:ext uri="{FF2B5EF4-FFF2-40B4-BE49-F238E27FC236}">
                <a16:creationId xmlns:a16="http://schemas.microsoft.com/office/drawing/2014/main" id="{3E614872-71C4-CFCF-CA33-A209A5A7E117}"/>
              </a:ext>
            </a:extLst>
          </p:cNvPr>
          <p:cNvSpPr>
            <a:spLocks noGrp="1"/>
          </p:cNvSpPr>
          <p:nvPr>
            <p:ph type="body" sz="quarter" idx="18"/>
          </p:nvPr>
        </p:nvSpPr>
        <p:spPr>
          <a:xfrm>
            <a:off x="6482526" y="4944861"/>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22" name="Textplatzhalter 2">
            <a:extLst>
              <a:ext uri="{FF2B5EF4-FFF2-40B4-BE49-F238E27FC236}">
                <a16:creationId xmlns:a16="http://schemas.microsoft.com/office/drawing/2014/main" id="{9B7DA93E-A89E-2805-0A21-CE26D0BAD795}"/>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[Modulübersicht 1]</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23" name="Textplatzhalter 16">
            <a:extLst>
              <a:ext uri="{FF2B5EF4-FFF2-40B4-BE49-F238E27FC236}">
                <a16:creationId xmlns:a16="http://schemas.microsoft.com/office/drawing/2014/main" id="{1016300D-6271-2AB4-C7B6-28C21B3FA2B4}"/>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sind die Fakten?</a:t>
            </a:r>
          </a:p>
        </p:txBody>
      </p:sp>
      <p:pic>
        <p:nvPicPr>
          <p:cNvPr id="2" name="Grafik 1" descr="Fahrrad mit Personen Silhouette">
            <a:extLst>
              <a:ext uri="{FF2B5EF4-FFF2-40B4-BE49-F238E27FC236}">
                <a16:creationId xmlns:a16="http://schemas.microsoft.com/office/drawing/2014/main" id="{7E0FE65F-9139-FE31-9C43-87B6FA56B6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81864" y="2367670"/>
            <a:ext cx="648000" cy="648000"/>
          </a:xfrm>
          <a:prstGeom prst="rect">
            <a:avLst/>
          </a:prstGeom>
        </p:spPr>
      </p:pic>
      <p:pic>
        <p:nvPicPr>
          <p:cNvPr id="4" name="Grafik 3" descr="Markierung Silhouette">
            <a:extLst>
              <a:ext uri="{FF2B5EF4-FFF2-40B4-BE49-F238E27FC236}">
                <a16:creationId xmlns:a16="http://schemas.microsoft.com/office/drawing/2014/main" id="{8F38C2DB-ADEB-DE1C-39AC-6EA7FD26C4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1864" y="3862930"/>
            <a:ext cx="648000" cy="648000"/>
          </a:xfrm>
          <a:prstGeom prst="rect">
            <a:avLst/>
          </a:prstGeom>
        </p:spPr>
      </p:pic>
      <p:pic>
        <p:nvPicPr>
          <p:cNvPr id="5" name="Grafik 4" descr="Menüband Silhouette">
            <a:extLst>
              <a:ext uri="{FF2B5EF4-FFF2-40B4-BE49-F238E27FC236}">
                <a16:creationId xmlns:a16="http://schemas.microsoft.com/office/drawing/2014/main" id="{98049BD3-63D7-7D65-F4BB-510363D8031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81864" y="5358192"/>
            <a:ext cx="648000" cy="648000"/>
          </a:xfrm>
          <a:prstGeom prst="rect">
            <a:avLst/>
          </a:prstGeom>
        </p:spPr>
      </p:pic>
    </p:spTree>
    <p:extLst>
      <p:ext uri="{BB962C8B-B14F-4D97-AF65-F5344CB8AC3E}">
        <p14:creationId xmlns:p14="http://schemas.microsoft.com/office/powerpoint/2010/main" val="1632121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solidFill>
            <a:srgbClr val="004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2">
            <a:extLst>
              <a:ext uri="{FF2B5EF4-FFF2-40B4-BE49-F238E27FC236}">
                <a16:creationId xmlns:a16="http://schemas.microsoft.com/office/drawing/2014/main" id="{59E7408D-5777-8E0C-B17A-352D03522A63}"/>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[„Modultitel“]</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17" name="Textplatzhalter 16">
            <a:extLst>
              <a:ext uri="{FF2B5EF4-FFF2-40B4-BE49-F238E27FC236}">
                <a16:creationId xmlns:a16="http://schemas.microsoft.com/office/drawing/2014/main" id="{3717AB3F-FF56-3574-CC07-59485B1CA182}"/>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haben wir heute vor?</a:t>
            </a:r>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
        <p:nvSpPr>
          <p:cNvPr id="6" name="Inhaltsplatzhalter 5">
            <a:extLst>
              <a:ext uri="{FF2B5EF4-FFF2-40B4-BE49-F238E27FC236}">
                <a16:creationId xmlns:a16="http://schemas.microsoft.com/office/drawing/2014/main" id="{20110B71-44E8-4830-57F9-47F9E2617027}"/>
              </a:ext>
            </a:extLst>
          </p:cNvPr>
          <p:cNvSpPr>
            <a:spLocks noGrp="1"/>
          </p:cNvSpPr>
          <p:nvPr>
            <p:ph sz="quarter" idx="16" hasCustomPrompt="1"/>
          </p:nvPr>
        </p:nvSpPr>
        <p:spPr>
          <a:xfrm>
            <a:off x="5661763" y="1954919"/>
            <a:ext cx="6537601" cy="4484687"/>
          </a:xfrm>
          <a:prstGeom prst="flowChartOnlineStorage">
            <a:avLst/>
          </a:prstGeom>
          <a:solidFill>
            <a:schemeClr val="bg1"/>
          </a:solidFill>
        </p:spPr>
        <p:txBody>
          <a:bodyPr anchor="ctr"/>
          <a:lstStyle>
            <a:lvl1pPr marL="0" indent="0" algn="ctr">
              <a:buNone/>
              <a:defRPr sz="1800">
                <a:solidFill>
                  <a:srgbClr val="92D050"/>
                </a:solidFill>
              </a:defRPr>
            </a:lvl1pPr>
          </a:lstStyle>
          <a:p>
            <a:pPr lvl="0"/>
            <a:r>
              <a:rPr lang="de-DE" dirty="0"/>
              <a:t>Zitat</a:t>
            </a:r>
          </a:p>
        </p:txBody>
      </p:sp>
      <p:sp>
        <p:nvSpPr>
          <p:cNvPr id="8" name="Textfeld 7">
            <a:extLst>
              <a:ext uri="{FF2B5EF4-FFF2-40B4-BE49-F238E27FC236}">
                <a16:creationId xmlns:a16="http://schemas.microsoft.com/office/drawing/2014/main" id="{98C8DE88-55A9-3238-EC9D-858E26866896}"/>
              </a:ext>
            </a:extLst>
          </p:cNvPr>
          <p:cNvSpPr txBox="1"/>
          <p:nvPr userDrawn="1"/>
        </p:nvSpPr>
        <p:spPr>
          <a:xfrm>
            <a:off x="326571" y="1954918"/>
            <a:ext cx="5335192" cy="4484687"/>
          </a:xfrm>
          <a:prstGeom prst="rect">
            <a:avLst/>
          </a:prstGeom>
          <a:noFill/>
        </p:spPr>
        <p:txBody>
          <a:bodyPr wrap="square" rtlCol="0" anchor="ctr">
            <a:noAutofit/>
          </a:bodyPr>
          <a:lstStyle/>
          <a:p>
            <a:pPr marL="0" lvl="0" indent="0">
              <a:buClr>
                <a:srgbClr val="92D050"/>
              </a:buClr>
              <a:buFont typeface="+mj-lt"/>
              <a:buNone/>
            </a:pPr>
            <a:r>
              <a:rPr lang="de-DE" sz="2400" dirty="0"/>
              <a:t>Agenda:</a:t>
            </a:r>
          </a:p>
          <a:p>
            <a:pPr marL="0" lvl="0" indent="0">
              <a:buClr>
                <a:srgbClr val="92D050"/>
              </a:buClr>
              <a:buFont typeface="+mj-lt"/>
              <a:buNone/>
            </a:pPr>
            <a:endParaRPr lang="de-DE" sz="2000" dirty="0"/>
          </a:p>
          <a:p>
            <a:pPr marL="342900" lvl="0" indent="-342900">
              <a:buClr>
                <a:srgbClr val="92D050"/>
              </a:buClr>
              <a:buFont typeface="+mj-lt"/>
              <a:buAutoNum type="arabicPeriod"/>
            </a:pPr>
            <a:r>
              <a:rPr lang="de-DE" sz="2400" dirty="0"/>
              <a:t>Einführung &amp; Ziele</a:t>
            </a:r>
          </a:p>
          <a:p>
            <a:pPr marL="342900" lvl="0" indent="-342900">
              <a:buClr>
                <a:srgbClr val="92D050"/>
              </a:buClr>
              <a:buFont typeface="+mj-lt"/>
              <a:buAutoNum type="arabicPeriod"/>
            </a:pPr>
            <a:r>
              <a:rPr lang="de-DE" sz="2400" dirty="0"/>
              <a:t>thematische Erläuterung</a:t>
            </a:r>
          </a:p>
          <a:p>
            <a:pPr marL="342900" lvl="0" indent="-342900">
              <a:buClr>
                <a:srgbClr val="92D050"/>
              </a:buClr>
              <a:buFont typeface="+mj-lt"/>
              <a:buAutoNum type="arabicPeriod"/>
            </a:pPr>
            <a:r>
              <a:rPr lang="de-DE" sz="2400" dirty="0"/>
              <a:t>Aufgabe</a:t>
            </a:r>
          </a:p>
          <a:p>
            <a:pPr marL="342900" lvl="0" indent="-342900">
              <a:buClr>
                <a:srgbClr val="92D050"/>
              </a:buClr>
              <a:buFont typeface="+mj-lt"/>
              <a:buAutoNum type="arabicPeriod"/>
            </a:pPr>
            <a:r>
              <a:rPr lang="de-DE" sz="2400" dirty="0"/>
              <a:t>Zusammenfassung</a:t>
            </a:r>
          </a:p>
          <a:p>
            <a:pPr marL="342900" lvl="0" indent="-342900">
              <a:buClr>
                <a:srgbClr val="92D050"/>
              </a:buClr>
              <a:buFont typeface="+mj-lt"/>
              <a:buAutoNum type="arabicPeriod"/>
            </a:pPr>
            <a:r>
              <a:rPr lang="de-DE" sz="2400" dirty="0"/>
              <a:t>Fragen</a:t>
            </a:r>
          </a:p>
          <a:p>
            <a:pPr marL="342900" indent="-342900">
              <a:buClr>
                <a:srgbClr val="92D050"/>
              </a:buClr>
              <a:buFont typeface="+mj-lt"/>
              <a:buAutoNum type="arabicPeriod"/>
            </a:pPr>
            <a:endParaRPr lang="de-DE" sz="2400" dirty="0"/>
          </a:p>
        </p:txBody>
      </p:sp>
    </p:spTree>
    <p:extLst>
      <p:ext uri="{BB962C8B-B14F-4D97-AF65-F5344CB8AC3E}">
        <p14:creationId xmlns:p14="http://schemas.microsoft.com/office/powerpoint/2010/main" val="1095782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ielsetzun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flip="none" rotWithShape="1">
            <a:gsLst>
              <a:gs pos="65000">
                <a:srgbClr val="004080"/>
              </a:gs>
              <a:gs pos="86000">
                <a:srgbClr val="004992"/>
              </a:gs>
              <a:gs pos="100000">
                <a:srgbClr val="005AB4"/>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2">
            <a:extLst>
              <a:ext uri="{FF2B5EF4-FFF2-40B4-BE49-F238E27FC236}">
                <a16:creationId xmlns:a16="http://schemas.microsoft.com/office/drawing/2014/main" id="{59E7408D-5777-8E0C-B17A-352D03522A63}"/>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[Zielsetzung]</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7" name="Textplatzhalter 8">
            <a:extLst>
              <a:ext uri="{FF2B5EF4-FFF2-40B4-BE49-F238E27FC236}">
                <a16:creationId xmlns:a16="http://schemas.microsoft.com/office/drawing/2014/main" id="{6FA05D65-6CF2-BCBE-8CD5-B6CEF5776BA2}"/>
              </a:ext>
            </a:extLst>
          </p:cNvPr>
          <p:cNvSpPr>
            <a:spLocks noGrp="1"/>
          </p:cNvSpPr>
          <p:nvPr>
            <p:ph type="body" sz="quarter" idx="10"/>
          </p:nvPr>
        </p:nvSpPr>
        <p:spPr>
          <a:xfrm>
            <a:off x="4038601" y="1954345"/>
            <a:ext cx="7933944" cy="4465180"/>
          </a:xfrm>
          <a:prstGeom prst="rect">
            <a:avLst/>
          </a:prstGeom>
        </p:spPr>
        <p:txBody>
          <a:bodyPr anchor="ctr"/>
          <a:lstStyle>
            <a:lvl1pPr marL="228600" indent="-228600">
              <a:buClr>
                <a:srgbClr val="92D050"/>
              </a:buClr>
              <a:buFont typeface="Arial" panose="020B0604020202020204" pitchFamily="34" charset="0"/>
              <a:buChar char="♦"/>
              <a:defRPr sz="1800">
                <a:solidFill>
                  <a:schemeClr val="tx1"/>
                </a:solidFill>
              </a:defRPr>
            </a:lvl1pPr>
            <a:lvl2pPr marL="685800" indent="-228600">
              <a:buClr>
                <a:srgbClr val="92D050"/>
              </a:buClr>
              <a:buFont typeface="Arial" panose="020B0604020202020204" pitchFamily="34" charset="0"/>
              <a:buChar char="♦"/>
              <a:defRPr sz="1800">
                <a:solidFill>
                  <a:schemeClr val="tx1"/>
                </a:solidFill>
              </a:defRPr>
            </a:lvl2pPr>
            <a:lvl3pPr marL="1143000" indent="-228600">
              <a:buClr>
                <a:srgbClr val="92D050"/>
              </a:buClr>
              <a:buFont typeface="Arial" panose="020B0604020202020204" pitchFamily="34" charset="0"/>
              <a:buChar char="♦"/>
              <a:defRPr sz="1800">
                <a:solidFill>
                  <a:schemeClr val="tx1"/>
                </a:solidFill>
              </a:defRPr>
            </a:lvl3pPr>
            <a:lvl4pPr marL="1600200" indent="-228600">
              <a:buClr>
                <a:srgbClr val="92D050"/>
              </a:buClr>
              <a:buFont typeface="Arial" panose="020B0604020202020204" pitchFamily="34" charset="0"/>
              <a:buChar char="♦"/>
              <a:defRPr sz="1800">
                <a:solidFill>
                  <a:schemeClr val="tx1"/>
                </a:solidFill>
              </a:defRPr>
            </a:lvl4pPr>
            <a:lvl5pPr marL="2057400" indent="-228600">
              <a:buClr>
                <a:srgbClr val="92D050"/>
              </a:buClr>
              <a:buFont typeface="Arial" panose="020B0604020202020204" pitchFamily="34" charset="0"/>
              <a:buChar char="♦"/>
              <a:defRPr sz="18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16">
            <a:extLst>
              <a:ext uri="{FF2B5EF4-FFF2-40B4-BE49-F238E27FC236}">
                <a16:creationId xmlns:a16="http://schemas.microsoft.com/office/drawing/2014/main" id="{3717AB3F-FF56-3574-CC07-59485B1CA182}"/>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wollen wir erreichen?</a:t>
            </a:r>
          </a:p>
        </p:txBody>
      </p:sp>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Tree>
    <p:extLst>
      <p:ext uri="{BB962C8B-B14F-4D97-AF65-F5344CB8AC3E}">
        <p14:creationId xmlns:p14="http://schemas.microsoft.com/office/powerpoint/2010/main" val="1492210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Aufgabe, Ergebnis">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a:gsLst>
              <a:gs pos="65000">
                <a:srgbClr val="004080"/>
              </a:gs>
              <a:gs pos="86000">
                <a:srgbClr val="004992"/>
              </a:gs>
              <a:gs pos="100000">
                <a:srgbClr val="005AB4"/>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2">
            <a:extLst>
              <a:ext uri="{FF2B5EF4-FFF2-40B4-BE49-F238E27FC236}">
                <a16:creationId xmlns:a16="http://schemas.microsoft.com/office/drawing/2014/main" id="{59E7408D-5777-8E0C-B17A-352D03522A63}"/>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„Modultitel“</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7" name="Textplatzhalter 8">
            <a:extLst>
              <a:ext uri="{FF2B5EF4-FFF2-40B4-BE49-F238E27FC236}">
                <a16:creationId xmlns:a16="http://schemas.microsoft.com/office/drawing/2014/main" id="{6FA05D65-6CF2-BCBE-8CD5-B6CEF5776BA2}"/>
              </a:ext>
            </a:extLst>
          </p:cNvPr>
          <p:cNvSpPr>
            <a:spLocks noGrp="1"/>
          </p:cNvSpPr>
          <p:nvPr>
            <p:ph type="body" sz="quarter" idx="10"/>
          </p:nvPr>
        </p:nvSpPr>
        <p:spPr>
          <a:xfrm>
            <a:off x="4038601" y="1954345"/>
            <a:ext cx="7933944" cy="4465180"/>
          </a:xfrm>
          <a:prstGeom prst="rect">
            <a:avLst/>
          </a:prstGeom>
        </p:spPr>
        <p:txBody>
          <a:bodyPr anchor="ctr"/>
          <a:lstStyle>
            <a:lvl1pPr marL="228600" indent="-228600">
              <a:buClr>
                <a:srgbClr val="92D050"/>
              </a:buClr>
              <a:buFont typeface="Arial" panose="020B0604020202020204" pitchFamily="34" charset="0"/>
              <a:buChar char="♦"/>
              <a:defRPr sz="1800">
                <a:solidFill>
                  <a:schemeClr val="tx1"/>
                </a:solidFill>
              </a:defRPr>
            </a:lvl1pPr>
            <a:lvl2pPr marL="685800" indent="-228600">
              <a:buClr>
                <a:srgbClr val="92D050"/>
              </a:buClr>
              <a:buFont typeface="Arial" panose="020B0604020202020204" pitchFamily="34" charset="0"/>
              <a:buChar char="♦"/>
              <a:defRPr sz="1800">
                <a:solidFill>
                  <a:schemeClr val="tx1"/>
                </a:solidFill>
              </a:defRPr>
            </a:lvl2pPr>
            <a:lvl3pPr marL="1143000" indent="-228600">
              <a:buClr>
                <a:srgbClr val="92D050"/>
              </a:buClr>
              <a:buFont typeface="Arial" panose="020B0604020202020204" pitchFamily="34" charset="0"/>
              <a:buChar char="♦"/>
              <a:defRPr sz="1800">
                <a:solidFill>
                  <a:schemeClr val="tx1"/>
                </a:solidFill>
              </a:defRPr>
            </a:lvl3pPr>
            <a:lvl4pPr marL="1600200" indent="-228600">
              <a:buClr>
                <a:srgbClr val="92D050"/>
              </a:buClr>
              <a:buFont typeface="Arial" panose="020B0604020202020204" pitchFamily="34" charset="0"/>
              <a:buChar char="♦"/>
              <a:defRPr sz="1800">
                <a:solidFill>
                  <a:schemeClr val="tx1"/>
                </a:solidFill>
              </a:defRPr>
            </a:lvl4pPr>
            <a:lvl5pPr marL="2057400" indent="-228600">
              <a:buClr>
                <a:srgbClr val="92D050"/>
              </a:buClr>
              <a:buFont typeface="Arial" panose="020B0604020202020204" pitchFamily="34" charset="0"/>
              <a:buChar char="♦"/>
              <a:defRPr sz="18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16">
            <a:extLst>
              <a:ext uri="{FF2B5EF4-FFF2-40B4-BE49-F238E27FC236}">
                <a16:creationId xmlns:a16="http://schemas.microsoft.com/office/drawing/2014/main" id="{3717AB3F-FF56-3574-CC07-59485B1CA182}"/>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muss ich wissen? / Was muss ich tun? </a:t>
            </a:r>
            <a:r>
              <a:rPr lang="de-DE"/>
              <a:t>/ Wie </a:t>
            </a:r>
            <a:r>
              <a:rPr lang="de-DE" dirty="0"/>
              <a:t>schaut das Ergebnis aus?</a:t>
            </a:r>
          </a:p>
        </p:txBody>
      </p:sp>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‹Nr.›</a:t>
            </a:fld>
            <a:endParaRPr lang="de-DE" dirty="0"/>
          </a:p>
        </p:txBody>
      </p:sp>
    </p:spTree>
    <p:extLst>
      <p:ext uri="{BB962C8B-B14F-4D97-AF65-F5344CB8AC3E}">
        <p14:creationId xmlns:p14="http://schemas.microsoft.com/office/powerpoint/2010/main" val="953437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76DEA41-F867-DA86-940C-7FF98F70A5C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13391"/>
          <a:stretch/>
        </p:blipFill>
        <p:spPr bwMode="auto">
          <a:xfrm>
            <a:off x="2292573" y="0"/>
            <a:ext cx="9899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ussdiagramm: Verzögerung 2">
            <a:extLst>
              <a:ext uri="{FF2B5EF4-FFF2-40B4-BE49-F238E27FC236}">
                <a16:creationId xmlns:a16="http://schemas.microsoft.com/office/drawing/2014/main" id="{E734768F-439B-BFBC-1242-0BD3DB59B36E}"/>
              </a:ext>
            </a:extLst>
          </p:cNvPr>
          <p:cNvSpPr/>
          <p:nvPr userDrawn="1"/>
        </p:nvSpPr>
        <p:spPr bwMode="gray">
          <a:xfrm>
            <a:off x="0" y="0"/>
            <a:ext cx="5417040" cy="6858000"/>
          </a:xfrm>
          <a:prstGeom prst="flowChartDelay">
            <a:avLst/>
          </a:prstGeom>
          <a:solidFill>
            <a:srgbClr val="003B7C"/>
          </a:solidFill>
          <a:ln w="12700" cap="flat" cmpd="sng" algn="ctr">
            <a:noFill/>
            <a:prstDash val="solid"/>
            <a:miter lim="800000"/>
          </a:ln>
          <a:effectLst/>
        </p:spPr>
        <p:txBody>
          <a:bodyPr wrap="square" rtlCol="0" anchor="ctr">
            <a:noAutofit/>
          </a:bodyPr>
          <a:lstStyle/>
          <a:p>
            <a:pPr algn="ctr">
              <a:defRPr/>
            </a:pPr>
            <a:endParaRPr lang="en-US" kern="0" dirty="0">
              <a:solidFill>
                <a:srgbClr val="FFFFFF"/>
              </a:solidFill>
              <a:latin typeface="Arial" panose="020B0604020202020204"/>
              <a:cs typeface="Arial"/>
            </a:endParaRPr>
          </a:p>
        </p:txBody>
      </p:sp>
      <p:sp>
        <p:nvSpPr>
          <p:cNvPr id="13" name="Title 1">
            <a:extLst>
              <a:ext uri="{FF2B5EF4-FFF2-40B4-BE49-F238E27FC236}">
                <a16:creationId xmlns:a16="http://schemas.microsoft.com/office/drawing/2014/main" id="{EAF5241F-46FB-A159-E149-80D0E66D6745}"/>
              </a:ext>
            </a:extLst>
          </p:cNvPr>
          <p:cNvSpPr txBox="1">
            <a:spLocks/>
          </p:cNvSpPr>
          <p:nvPr userDrawn="1"/>
        </p:nvSpPr>
        <p:spPr bwMode="white">
          <a:xfrm>
            <a:off x="195843" y="2628525"/>
            <a:ext cx="5381498" cy="1620000"/>
          </a:xfrm>
          <a:prstGeom prst="rect">
            <a:avLst/>
          </a:prstGeom>
        </p:spPr>
        <p:txBody>
          <a:bodyPr vert="horz" lIns="0" tIns="0" rIns="0" bIns="0" rtlCol="0" anchor="t">
            <a:normAutofit fontScale="85000" lnSpcReduction="20000"/>
          </a:bodyPr>
          <a:lstStyle>
            <a:lvl1pPr algn="l" defTabSz="914400" rtl="0" eaLnBrk="1" latinLnBrk="0" hangingPunct="1">
              <a:spcBef>
                <a:spcPct val="0"/>
              </a:spcBef>
              <a:buNone/>
              <a:defRPr sz="7200" i="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5200" b="0" i="0" u="none" strike="noStrike" kern="1200" cap="none" spc="0" normalizeH="0" baseline="0" noProof="0" dirty="0">
                <a:ln>
                  <a:noFill/>
                </a:ln>
                <a:solidFill>
                  <a:schemeClr val="bg1"/>
                </a:solidFill>
                <a:effectLst/>
                <a:uLnTx/>
                <a:uFillTx/>
                <a:latin typeface="Arial"/>
                <a:cs typeface="Arial"/>
              </a:rPr>
              <a:t>Vielen Dank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5200" b="0" i="0" u="none" strike="noStrike" kern="1200" cap="none" spc="0" normalizeH="0" baseline="0" noProof="0" dirty="0">
                <a:ln>
                  <a:noFill/>
                </a:ln>
                <a:solidFill>
                  <a:schemeClr val="bg1"/>
                </a:solidFill>
                <a:effectLst/>
                <a:uLnTx/>
                <a:uFillTx/>
                <a:latin typeface="Arial"/>
                <a:cs typeface="Arial"/>
              </a:rPr>
              <a:t>für Ihre Aufmerksamkeit!</a:t>
            </a:r>
            <a:endParaRPr kumimoji="0" lang="en-US" sz="5200" b="0" i="0" u="none" strike="noStrike" kern="1200" cap="none" spc="0" normalizeH="0" baseline="0" noProof="0" dirty="0">
              <a:ln>
                <a:noFill/>
              </a:ln>
              <a:solidFill>
                <a:schemeClr val="bg1"/>
              </a:solidFill>
              <a:effectLst/>
              <a:uLnTx/>
              <a:uFillTx/>
              <a:latin typeface="Arial"/>
              <a:cs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solidFill>
              <a:effectLst/>
              <a:uLnTx/>
              <a:uFillTx/>
              <a:latin typeface="Arial"/>
              <a:cs typeface="Arial"/>
            </a:endParaRPr>
          </a:p>
        </p:txBody>
      </p:sp>
    </p:spTree>
    <p:extLst>
      <p:ext uri="{BB962C8B-B14F-4D97-AF65-F5344CB8AC3E}">
        <p14:creationId xmlns:p14="http://schemas.microsoft.com/office/powerpoint/2010/main" val="1950054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4" descr="Fraunhofer IAO - Exo Guide">
            <a:extLst>
              <a:ext uri="{FF2B5EF4-FFF2-40B4-BE49-F238E27FC236}">
                <a16:creationId xmlns:a16="http://schemas.microsoft.com/office/drawing/2014/main" id="{40F096A1-4600-F993-583F-E12CFD10A6D2}"/>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6133" t="31118" r="5742" b="30941"/>
          <a:stretch/>
        </p:blipFill>
        <p:spPr bwMode="auto">
          <a:xfrm>
            <a:off x="10498630" y="200773"/>
            <a:ext cx="1355961" cy="387675"/>
          </a:xfrm>
          <a:prstGeom prst="rect">
            <a:avLst/>
          </a:prstGeom>
          <a:noFill/>
          <a:extLst>
            <a:ext uri="{909E8E84-426E-40DD-AFC4-6F175D3DCCD1}">
              <a14:hiddenFill xmlns:a14="http://schemas.microsoft.com/office/drawing/2010/main">
                <a:solidFill>
                  <a:srgbClr val="FFFFFF"/>
                </a:solidFill>
              </a14:hiddenFill>
            </a:ext>
          </a:extLst>
        </p:spPr>
      </p:pic>
      <p:sp>
        <p:nvSpPr>
          <p:cNvPr id="9" name="Fußzeilenplatzhalter 8">
            <a:extLst>
              <a:ext uri="{FF2B5EF4-FFF2-40B4-BE49-F238E27FC236}">
                <a16:creationId xmlns:a16="http://schemas.microsoft.com/office/drawing/2014/main" id="{F45C668E-24E1-E1E7-46E3-0D621AD953BF}"/>
              </a:ext>
            </a:extLst>
          </p:cNvPr>
          <p:cNvSpPr>
            <a:spLocks noGrp="1"/>
          </p:cNvSpPr>
          <p:nvPr>
            <p:ph type="ftr" sz="quarter" idx="3"/>
          </p:nvPr>
        </p:nvSpPr>
        <p:spPr>
          <a:xfrm>
            <a:off x="4038600" y="6657227"/>
            <a:ext cx="4114800" cy="200773"/>
          </a:xfrm>
          <a:prstGeom prst="rect">
            <a:avLst/>
          </a:prstGeom>
        </p:spPr>
        <p:txBody>
          <a:bodyPr vert="horz" lIns="0" tIns="0" rIns="0" bIns="0" rtlCol="0" anchor="ctr"/>
          <a:lstStyle>
            <a:lvl1pPr algn="ctr">
              <a:defRPr sz="1200">
                <a:solidFill>
                  <a:srgbClr val="004080"/>
                </a:solidFill>
              </a:defRPr>
            </a:lvl1pPr>
          </a:lstStyle>
          <a:p>
            <a:endParaRPr lang="de-DE" dirty="0"/>
          </a:p>
        </p:txBody>
      </p:sp>
      <p:sp>
        <p:nvSpPr>
          <p:cNvPr id="10" name="Foliennummernplatzhalter 9">
            <a:extLst>
              <a:ext uri="{FF2B5EF4-FFF2-40B4-BE49-F238E27FC236}">
                <a16:creationId xmlns:a16="http://schemas.microsoft.com/office/drawing/2014/main" id="{0A696167-6D78-0A6D-03C7-18F11E6B09EC}"/>
              </a:ext>
            </a:extLst>
          </p:cNvPr>
          <p:cNvSpPr>
            <a:spLocks noGrp="1"/>
          </p:cNvSpPr>
          <p:nvPr>
            <p:ph type="sldNum" sz="quarter" idx="4"/>
          </p:nvPr>
        </p:nvSpPr>
        <p:spPr>
          <a:xfrm>
            <a:off x="9316450" y="6657227"/>
            <a:ext cx="2743200" cy="200773"/>
          </a:xfrm>
          <a:prstGeom prst="rect">
            <a:avLst/>
          </a:prstGeom>
        </p:spPr>
        <p:txBody>
          <a:bodyPr vert="horz" lIns="0" tIns="0" rIns="0" bIns="0" rtlCol="0" anchor="ctr"/>
          <a:lstStyle>
            <a:lvl1pPr algn="r">
              <a:defRPr sz="1050">
                <a:solidFill>
                  <a:srgbClr val="004080"/>
                </a:solidFill>
              </a:defRPr>
            </a:lvl1pPr>
          </a:lstStyle>
          <a:p>
            <a:fld id="{CFE5C5FA-BC1D-4AD1-BB57-E4E5DA93827D}" type="slidenum">
              <a:rPr lang="de-DE" smtClean="0"/>
              <a:pPr/>
              <a:t>‹Nr.›</a:t>
            </a:fld>
            <a:endParaRPr lang="de-DE" dirty="0"/>
          </a:p>
        </p:txBody>
      </p:sp>
    </p:spTree>
    <p:extLst>
      <p:ext uri="{BB962C8B-B14F-4D97-AF65-F5344CB8AC3E}">
        <p14:creationId xmlns:p14="http://schemas.microsoft.com/office/powerpoint/2010/main" val="4262900297"/>
      </p:ext>
    </p:extLst>
  </p:cSld>
  <p:clrMap bg1="lt1" tx1="dk1" bg2="lt2" tx2="dk2" accent1="accent1" accent2="accent2" accent3="accent3" accent4="accent4" accent5="accent5" accent6="accent6" hlink="hlink" folHlink="folHlink"/>
  <p:sldLayoutIdLst>
    <p:sldLayoutId id="2147483708" r:id="rId1"/>
    <p:sldLayoutId id="2147483725" r:id="rId2"/>
    <p:sldLayoutId id="2147483726" r:id="rId3"/>
    <p:sldLayoutId id="2147483728" r:id="rId4"/>
    <p:sldLayoutId id="2147483729" r:id="rId5"/>
    <p:sldLayoutId id="2147483724" r:id="rId6"/>
    <p:sldLayoutId id="214748372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24DA5D-225B-18B2-FEA3-418050F3ABB4}"/>
              </a:ext>
            </a:extLst>
          </p:cNvPr>
          <p:cNvSpPr>
            <a:spLocks noGrp="1"/>
          </p:cNvSpPr>
          <p:nvPr>
            <p:ph type="body" sz="quarter" idx="12"/>
          </p:nvPr>
        </p:nvSpPr>
        <p:spPr/>
        <p:txBody>
          <a:bodyPr/>
          <a:lstStyle/>
          <a:p>
            <a:r>
              <a:rPr lang="de-DE" dirty="0"/>
              <a:t>Recycling in der Fertigung</a:t>
            </a:r>
          </a:p>
        </p:txBody>
      </p:sp>
      <p:sp>
        <p:nvSpPr>
          <p:cNvPr id="3" name="Textplatzhalter 2">
            <a:extLst>
              <a:ext uri="{FF2B5EF4-FFF2-40B4-BE49-F238E27FC236}">
                <a16:creationId xmlns:a16="http://schemas.microsoft.com/office/drawing/2014/main" id="{7CC0CF4C-C39E-E2E5-03C6-65369893EF83}"/>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6773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9C125-C801-913D-DF87-93643CD4EDA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3A88AD91-1547-A335-02B9-8532F3C3F4AB}"/>
              </a:ext>
            </a:extLst>
          </p:cNvPr>
          <p:cNvSpPr>
            <a:spLocks noGrp="1"/>
          </p:cNvSpPr>
          <p:nvPr>
            <p:ph type="body" sz="quarter" idx="11"/>
          </p:nvPr>
        </p:nvSpPr>
        <p:spPr/>
        <p:txBody>
          <a:bodyPr/>
          <a:lstStyle/>
          <a:p>
            <a:r>
              <a:rPr lang="de-DE" dirty="0"/>
              <a:t>Recycling in der Fertigung</a:t>
            </a:r>
          </a:p>
        </p:txBody>
      </p:sp>
      <p:sp>
        <p:nvSpPr>
          <p:cNvPr id="3" name="Textplatzhalter 2">
            <a:extLst>
              <a:ext uri="{FF2B5EF4-FFF2-40B4-BE49-F238E27FC236}">
                <a16:creationId xmlns:a16="http://schemas.microsoft.com/office/drawing/2014/main" id="{0F9A52AB-BD6A-3E13-2778-4A9A03690494}"/>
              </a:ext>
            </a:extLst>
          </p:cNvPr>
          <p:cNvSpPr>
            <a:spLocks noGrp="1"/>
          </p:cNvSpPr>
          <p:nvPr>
            <p:ph type="body" sz="quarter" idx="10"/>
          </p:nvPr>
        </p:nvSpPr>
        <p:spPr/>
        <p:txBody>
          <a:bodyPr/>
          <a:lstStyle/>
          <a:p>
            <a:r>
              <a:rPr lang="de-DE" dirty="0"/>
              <a:t>Kreislaufwirtschaft: Fokus auf Minimieren von Abfall und Maximieren von Ressourceneffizienz </a:t>
            </a:r>
          </a:p>
          <a:p>
            <a:pPr lvl="1"/>
            <a:r>
              <a:rPr lang="de-DE" dirty="0"/>
              <a:t>Basiert auf 10 Grundsätzen </a:t>
            </a:r>
          </a:p>
          <a:p>
            <a:pPr marL="457200" lvl="1" indent="0">
              <a:buNone/>
            </a:pPr>
            <a:r>
              <a:rPr lang="de-DE" dirty="0">
                <a:sym typeface="Wingdings" panose="05000000000000000000" pitchFamily="2" charset="2"/>
              </a:rPr>
              <a:t> Recycle einer der wichtigsten aber nicht der einzige Aspekt</a:t>
            </a:r>
            <a:endParaRPr lang="de-DE" dirty="0"/>
          </a:p>
        </p:txBody>
      </p:sp>
      <p:sp>
        <p:nvSpPr>
          <p:cNvPr id="4" name="Textplatzhalter 3">
            <a:extLst>
              <a:ext uri="{FF2B5EF4-FFF2-40B4-BE49-F238E27FC236}">
                <a16:creationId xmlns:a16="http://schemas.microsoft.com/office/drawing/2014/main" id="{E8D4781F-3C4F-E6EC-5113-119FD63924E7}"/>
              </a:ext>
            </a:extLst>
          </p:cNvPr>
          <p:cNvSpPr>
            <a:spLocks noGrp="1"/>
          </p:cNvSpPr>
          <p:nvPr>
            <p:ph type="body" sz="quarter" idx="13"/>
          </p:nvPr>
        </p:nvSpPr>
        <p:spPr/>
        <p:txBody>
          <a:bodyPr/>
          <a:lstStyle/>
          <a:p>
            <a:r>
              <a:rPr lang="de-DE" dirty="0"/>
              <a:t>Was muss ich wissen?</a:t>
            </a:r>
          </a:p>
        </p:txBody>
      </p:sp>
      <p:sp>
        <p:nvSpPr>
          <p:cNvPr id="5" name="Textfeld 4">
            <a:extLst>
              <a:ext uri="{FF2B5EF4-FFF2-40B4-BE49-F238E27FC236}">
                <a16:creationId xmlns:a16="http://schemas.microsoft.com/office/drawing/2014/main" id="{8AFFFB35-FD8B-53FE-5E3A-2746142B9756}"/>
              </a:ext>
            </a:extLst>
          </p:cNvPr>
          <p:cNvSpPr txBox="1"/>
          <p:nvPr/>
        </p:nvSpPr>
        <p:spPr>
          <a:xfrm>
            <a:off x="-1772" y="6419524"/>
            <a:ext cx="6097772" cy="215444"/>
          </a:xfrm>
          <a:prstGeom prst="rect">
            <a:avLst/>
          </a:prstGeom>
          <a:noFill/>
        </p:spPr>
        <p:txBody>
          <a:bodyPr wrap="square">
            <a:spAutoFit/>
          </a:bodyPr>
          <a:lstStyle/>
          <a:p>
            <a:r>
              <a:rPr lang="de-DE" sz="800" dirty="0"/>
              <a:t>https://kreislaufwirtschaft-bau.ch/app/uploads/2022/06/kaestli_10r-1.png</a:t>
            </a:r>
          </a:p>
        </p:txBody>
      </p:sp>
      <p:pic>
        <p:nvPicPr>
          <p:cNvPr id="14" name="Bildplatzhalter 13">
            <a:extLst>
              <a:ext uri="{FF2B5EF4-FFF2-40B4-BE49-F238E27FC236}">
                <a16:creationId xmlns:a16="http://schemas.microsoft.com/office/drawing/2014/main" id="{9EDA2B05-6EFB-DE3A-E9B9-D8D819FF266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395" r="6490"/>
          <a:stretch/>
        </p:blipFill>
        <p:spPr>
          <a:xfrm>
            <a:off x="-1" y="1954345"/>
            <a:ext cx="3800476" cy="4465179"/>
          </a:xfrm>
        </p:spPr>
      </p:pic>
      <p:sp>
        <p:nvSpPr>
          <p:cNvPr id="21" name="Textfeld 20">
            <a:extLst>
              <a:ext uri="{FF2B5EF4-FFF2-40B4-BE49-F238E27FC236}">
                <a16:creationId xmlns:a16="http://schemas.microsoft.com/office/drawing/2014/main" id="{2F7B3654-E96E-4613-AFC0-B867BFF852C5}"/>
              </a:ext>
            </a:extLst>
          </p:cNvPr>
          <p:cNvSpPr txBox="1"/>
          <p:nvPr/>
        </p:nvSpPr>
        <p:spPr>
          <a:xfrm>
            <a:off x="1941982" y="3010280"/>
            <a:ext cx="507707" cy="200055"/>
          </a:xfrm>
          <a:prstGeom prst="rect">
            <a:avLst/>
          </a:prstGeom>
          <a:solidFill>
            <a:srgbClr val="806358"/>
          </a:solidFill>
        </p:spPr>
        <p:txBody>
          <a:bodyPr wrap="square" lIns="0" tIns="0" rIns="0" bIns="0" rtlCol="0">
            <a:noAutofit/>
          </a:bodyPr>
          <a:lstStyle/>
          <a:p>
            <a:pPr algn="ctr"/>
            <a:r>
              <a:rPr lang="de-DE" sz="700" dirty="0" err="1"/>
              <a:t>Refurbish</a:t>
            </a:r>
            <a:r>
              <a:rPr lang="de-DE" sz="700" dirty="0"/>
              <a:t> -</a:t>
            </a:r>
          </a:p>
          <a:p>
            <a:pPr algn="ctr"/>
            <a:r>
              <a:rPr lang="de-DE" sz="700" dirty="0"/>
              <a:t>Verbessern</a:t>
            </a:r>
          </a:p>
        </p:txBody>
      </p:sp>
      <p:sp>
        <p:nvSpPr>
          <p:cNvPr id="25" name="Textfeld 24">
            <a:extLst>
              <a:ext uri="{FF2B5EF4-FFF2-40B4-BE49-F238E27FC236}">
                <a16:creationId xmlns:a16="http://schemas.microsoft.com/office/drawing/2014/main" id="{2F7AC3FA-B282-F012-FDBD-31904AB6EA65}"/>
              </a:ext>
            </a:extLst>
          </p:cNvPr>
          <p:cNvSpPr txBox="1"/>
          <p:nvPr/>
        </p:nvSpPr>
        <p:spPr>
          <a:xfrm>
            <a:off x="2449689" y="3389007"/>
            <a:ext cx="681096" cy="131314"/>
          </a:xfrm>
          <a:prstGeom prst="rect">
            <a:avLst/>
          </a:prstGeom>
          <a:solidFill>
            <a:srgbClr val="B49749"/>
          </a:solidFill>
        </p:spPr>
        <p:txBody>
          <a:bodyPr wrap="square" lIns="0" tIns="0" rIns="0" bIns="0" rtlCol="0">
            <a:noAutofit/>
          </a:bodyPr>
          <a:lstStyle/>
          <a:p>
            <a:pPr algn="ctr"/>
            <a:r>
              <a:rPr lang="de-DE" sz="700" dirty="0" err="1"/>
              <a:t>Remanufacture</a:t>
            </a:r>
            <a:r>
              <a:rPr lang="de-DE" sz="700" dirty="0"/>
              <a:t> -</a:t>
            </a:r>
          </a:p>
          <a:p>
            <a:pPr algn="ctr"/>
            <a:r>
              <a:rPr lang="de-DE" sz="700" dirty="0"/>
              <a:t>Wieder-</a:t>
            </a:r>
          </a:p>
          <a:p>
            <a:pPr algn="ctr"/>
            <a:r>
              <a:rPr lang="de-DE" sz="700" dirty="0"/>
              <a:t>aufbereiten</a:t>
            </a:r>
          </a:p>
        </p:txBody>
      </p:sp>
      <p:sp>
        <p:nvSpPr>
          <p:cNvPr id="26" name="Textfeld 25">
            <a:extLst>
              <a:ext uri="{FF2B5EF4-FFF2-40B4-BE49-F238E27FC236}">
                <a16:creationId xmlns:a16="http://schemas.microsoft.com/office/drawing/2014/main" id="{D5B5C190-BBB9-426B-747A-CAC26478DAC2}"/>
              </a:ext>
            </a:extLst>
          </p:cNvPr>
          <p:cNvSpPr txBox="1"/>
          <p:nvPr/>
        </p:nvSpPr>
        <p:spPr>
          <a:xfrm>
            <a:off x="2763579" y="4024385"/>
            <a:ext cx="567070" cy="215444"/>
          </a:xfrm>
          <a:prstGeom prst="rect">
            <a:avLst/>
          </a:prstGeom>
          <a:solidFill>
            <a:srgbClr val="A7C26D"/>
          </a:solidFill>
        </p:spPr>
        <p:txBody>
          <a:bodyPr wrap="none" lIns="0" tIns="0" rIns="0" bIns="0" rtlCol="0">
            <a:noAutofit/>
          </a:bodyPr>
          <a:lstStyle/>
          <a:p>
            <a:pPr algn="ctr"/>
            <a:r>
              <a:rPr lang="de-DE" sz="700" dirty="0" err="1"/>
              <a:t>Repurpose</a:t>
            </a:r>
            <a:r>
              <a:rPr lang="de-DE" sz="700" dirty="0"/>
              <a:t> -</a:t>
            </a:r>
          </a:p>
          <a:p>
            <a:pPr algn="ctr"/>
            <a:r>
              <a:rPr lang="de-DE" sz="700" dirty="0"/>
              <a:t>Umfunktionieren</a:t>
            </a:r>
          </a:p>
        </p:txBody>
      </p:sp>
      <p:sp>
        <p:nvSpPr>
          <p:cNvPr id="29" name="Textfeld 28">
            <a:extLst>
              <a:ext uri="{FF2B5EF4-FFF2-40B4-BE49-F238E27FC236}">
                <a16:creationId xmlns:a16="http://schemas.microsoft.com/office/drawing/2014/main" id="{84447108-BF79-78C4-1E91-4536FB145F8C}"/>
              </a:ext>
            </a:extLst>
          </p:cNvPr>
          <p:cNvSpPr txBox="1"/>
          <p:nvPr/>
        </p:nvSpPr>
        <p:spPr>
          <a:xfrm>
            <a:off x="2091633" y="5203311"/>
            <a:ext cx="567070" cy="215444"/>
          </a:xfrm>
          <a:prstGeom prst="rect">
            <a:avLst/>
          </a:prstGeom>
          <a:solidFill>
            <a:srgbClr val="0B7D74"/>
          </a:solidFill>
        </p:spPr>
        <p:txBody>
          <a:bodyPr wrap="none" lIns="0" tIns="0" rIns="0" bIns="0" rtlCol="0">
            <a:noAutofit/>
          </a:bodyPr>
          <a:lstStyle/>
          <a:p>
            <a:pPr algn="ctr"/>
            <a:r>
              <a:rPr lang="de-DE" sz="700" dirty="0" err="1"/>
              <a:t>Recover</a:t>
            </a:r>
            <a:r>
              <a:rPr lang="de-DE" sz="700" dirty="0"/>
              <a:t> -</a:t>
            </a:r>
          </a:p>
          <a:p>
            <a:pPr algn="ctr"/>
            <a:r>
              <a:rPr lang="de-DE" sz="700" dirty="0"/>
              <a:t>Verwerten</a:t>
            </a:r>
          </a:p>
        </p:txBody>
      </p:sp>
      <p:sp>
        <p:nvSpPr>
          <p:cNvPr id="30" name="Textfeld 29">
            <a:extLst>
              <a:ext uri="{FF2B5EF4-FFF2-40B4-BE49-F238E27FC236}">
                <a16:creationId xmlns:a16="http://schemas.microsoft.com/office/drawing/2014/main" id="{03BC2295-4BB1-3873-2DB1-578EBD5DBB29}"/>
              </a:ext>
            </a:extLst>
          </p:cNvPr>
          <p:cNvSpPr txBox="1"/>
          <p:nvPr/>
        </p:nvSpPr>
        <p:spPr>
          <a:xfrm>
            <a:off x="1333167" y="5258626"/>
            <a:ext cx="567070" cy="215444"/>
          </a:xfrm>
          <a:prstGeom prst="rect">
            <a:avLst/>
          </a:prstGeom>
          <a:solidFill>
            <a:srgbClr val="54A4D7"/>
          </a:solidFill>
        </p:spPr>
        <p:txBody>
          <a:bodyPr wrap="none" lIns="0" tIns="0" rIns="0" bIns="0" rtlCol="0">
            <a:noAutofit/>
          </a:bodyPr>
          <a:lstStyle/>
          <a:p>
            <a:pPr algn="ctr"/>
            <a:r>
              <a:rPr lang="de-DE" sz="700" dirty="0" err="1"/>
              <a:t>Refuse</a:t>
            </a:r>
            <a:r>
              <a:rPr lang="de-DE" sz="700" dirty="0"/>
              <a:t> -</a:t>
            </a:r>
          </a:p>
          <a:p>
            <a:pPr algn="ctr"/>
            <a:r>
              <a:rPr lang="de-DE" sz="700" dirty="0"/>
              <a:t>Überflüssig </a:t>
            </a:r>
          </a:p>
          <a:p>
            <a:pPr algn="ctr"/>
            <a:r>
              <a:rPr lang="de-DE" sz="700" dirty="0"/>
              <a:t>machen</a:t>
            </a:r>
          </a:p>
          <a:p>
            <a:pPr algn="ctr"/>
            <a:endParaRPr lang="de-DE" sz="700" dirty="0"/>
          </a:p>
        </p:txBody>
      </p:sp>
      <p:sp>
        <p:nvSpPr>
          <p:cNvPr id="31" name="Textfeld 30">
            <a:extLst>
              <a:ext uri="{FF2B5EF4-FFF2-40B4-BE49-F238E27FC236}">
                <a16:creationId xmlns:a16="http://schemas.microsoft.com/office/drawing/2014/main" id="{7B9004E3-B6E4-90D6-4B39-D1E692D41DD4}"/>
              </a:ext>
            </a:extLst>
          </p:cNvPr>
          <p:cNvSpPr txBox="1"/>
          <p:nvPr/>
        </p:nvSpPr>
        <p:spPr>
          <a:xfrm>
            <a:off x="859853" y="4907064"/>
            <a:ext cx="374871" cy="215444"/>
          </a:xfrm>
          <a:prstGeom prst="rect">
            <a:avLst/>
          </a:prstGeom>
          <a:solidFill>
            <a:srgbClr val="87BFE6"/>
          </a:solidFill>
        </p:spPr>
        <p:txBody>
          <a:bodyPr wrap="none" lIns="0" tIns="0" rIns="0" bIns="0" rtlCol="0">
            <a:noAutofit/>
          </a:bodyPr>
          <a:lstStyle/>
          <a:p>
            <a:pPr algn="ctr"/>
            <a:r>
              <a:rPr lang="de-DE" sz="700" dirty="0" err="1"/>
              <a:t>Rethink</a:t>
            </a:r>
            <a:r>
              <a:rPr lang="de-DE" sz="700" dirty="0"/>
              <a:t> -</a:t>
            </a:r>
          </a:p>
          <a:p>
            <a:pPr algn="ctr"/>
            <a:r>
              <a:rPr lang="de-DE" sz="700" dirty="0"/>
              <a:t>Überdenken</a:t>
            </a:r>
          </a:p>
        </p:txBody>
      </p:sp>
      <p:sp>
        <p:nvSpPr>
          <p:cNvPr id="32" name="Textfeld 31">
            <a:extLst>
              <a:ext uri="{FF2B5EF4-FFF2-40B4-BE49-F238E27FC236}">
                <a16:creationId xmlns:a16="http://schemas.microsoft.com/office/drawing/2014/main" id="{E93BC397-D5B1-8BCF-0732-DFCFC4E81F88}"/>
              </a:ext>
            </a:extLst>
          </p:cNvPr>
          <p:cNvSpPr txBox="1"/>
          <p:nvPr/>
        </p:nvSpPr>
        <p:spPr>
          <a:xfrm>
            <a:off x="538119" y="4258557"/>
            <a:ext cx="374871" cy="215444"/>
          </a:xfrm>
          <a:prstGeom prst="rect">
            <a:avLst/>
          </a:prstGeom>
          <a:solidFill>
            <a:srgbClr val="005D87"/>
          </a:solidFill>
        </p:spPr>
        <p:txBody>
          <a:bodyPr wrap="none" lIns="0" tIns="0" rIns="0" bIns="0" rtlCol="0">
            <a:noAutofit/>
          </a:bodyPr>
          <a:lstStyle/>
          <a:p>
            <a:pPr algn="ctr"/>
            <a:r>
              <a:rPr lang="de-DE" sz="700" dirty="0" err="1"/>
              <a:t>Reduce</a:t>
            </a:r>
            <a:r>
              <a:rPr lang="de-DE" sz="700" dirty="0"/>
              <a:t> -</a:t>
            </a:r>
          </a:p>
          <a:p>
            <a:pPr algn="ctr"/>
            <a:r>
              <a:rPr lang="de-DE" sz="700" dirty="0"/>
              <a:t>Reduzieren</a:t>
            </a:r>
          </a:p>
        </p:txBody>
      </p:sp>
      <p:sp>
        <p:nvSpPr>
          <p:cNvPr id="33" name="Textfeld 32">
            <a:extLst>
              <a:ext uri="{FF2B5EF4-FFF2-40B4-BE49-F238E27FC236}">
                <a16:creationId xmlns:a16="http://schemas.microsoft.com/office/drawing/2014/main" id="{46A15184-BE3C-185C-0C52-FA54ECB2287E}"/>
              </a:ext>
            </a:extLst>
          </p:cNvPr>
          <p:cNvSpPr txBox="1"/>
          <p:nvPr/>
        </p:nvSpPr>
        <p:spPr>
          <a:xfrm>
            <a:off x="630311" y="3531049"/>
            <a:ext cx="374871" cy="215444"/>
          </a:xfrm>
          <a:prstGeom prst="rect">
            <a:avLst/>
          </a:prstGeom>
          <a:solidFill>
            <a:srgbClr val="565A93"/>
          </a:solidFill>
        </p:spPr>
        <p:txBody>
          <a:bodyPr wrap="none" lIns="0" tIns="0" rIns="0" bIns="0" rtlCol="0">
            <a:noAutofit/>
          </a:bodyPr>
          <a:lstStyle/>
          <a:p>
            <a:pPr algn="ctr"/>
            <a:r>
              <a:rPr lang="de-DE" sz="700" dirty="0"/>
              <a:t>Reuse -</a:t>
            </a:r>
          </a:p>
          <a:p>
            <a:pPr algn="ctr"/>
            <a:r>
              <a:rPr lang="de-DE" sz="700" dirty="0"/>
              <a:t>Wiederverwenden</a:t>
            </a:r>
          </a:p>
        </p:txBody>
      </p:sp>
      <p:sp>
        <p:nvSpPr>
          <p:cNvPr id="34" name="Textfeld 33">
            <a:extLst>
              <a:ext uri="{FF2B5EF4-FFF2-40B4-BE49-F238E27FC236}">
                <a16:creationId xmlns:a16="http://schemas.microsoft.com/office/drawing/2014/main" id="{055E969D-EF25-5404-EE10-0ECAD7976107}"/>
              </a:ext>
            </a:extLst>
          </p:cNvPr>
          <p:cNvSpPr txBox="1"/>
          <p:nvPr/>
        </p:nvSpPr>
        <p:spPr>
          <a:xfrm>
            <a:off x="1259884" y="3081540"/>
            <a:ext cx="374871" cy="215444"/>
          </a:xfrm>
          <a:prstGeom prst="rect">
            <a:avLst/>
          </a:prstGeom>
          <a:solidFill>
            <a:srgbClr val="9E5B91"/>
          </a:solidFill>
        </p:spPr>
        <p:txBody>
          <a:bodyPr wrap="none" lIns="0" tIns="0" rIns="0" bIns="0" rtlCol="0">
            <a:noAutofit/>
          </a:bodyPr>
          <a:lstStyle/>
          <a:p>
            <a:pPr algn="ctr"/>
            <a:r>
              <a:rPr lang="de-DE" sz="700" dirty="0" err="1"/>
              <a:t>Repair</a:t>
            </a:r>
            <a:r>
              <a:rPr lang="de-DE" sz="700" dirty="0"/>
              <a:t> -</a:t>
            </a:r>
          </a:p>
          <a:p>
            <a:pPr algn="ctr"/>
            <a:r>
              <a:rPr lang="de-DE" sz="700" dirty="0"/>
              <a:t>Reparieren</a:t>
            </a:r>
          </a:p>
        </p:txBody>
      </p:sp>
      <p:sp>
        <p:nvSpPr>
          <p:cNvPr id="35" name="Textfeld 34">
            <a:extLst>
              <a:ext uri="{FF2B5EF4-FFF2-40B4-BE49-F238E27FC236}">
                <a16:creationId xmlns:a16="http://schemas.microsoft.com/office/drawing/2014/main" id="{B782B37E-E81B-43D8-7248-40AB46E9C306}"/>
              </a:ext>
            </a:extLst>
          </p:cNvPr>
          <p:cNvSpPr txBox="1"/>
          <p:nvPr/>
        </p:nvSpPr>
        <p:spPr>
          <a:xfrm>
            <a:off x="2638604" y="4738750"/>
            <a:ext cx="567070" cy="128861"/>
          </a:xfrm>
          <a:prstGeom prst="rect">
            <a:avLst/>
          </a:prstGeom>
          <a:solidFill>
            <a:srgbClr val="5A7951"/>
          </a:solidFill>
        </p:spPr>
        <p:txBody>
          <a:bodyPr wrap="none" lIns="0" tIns="0" rIns="0" bIns="0" rtlCol="0">
            <a:noAutofit/>
          </a:bodyPr>
          <a:lstStyle/>
          <a:p>
            <a:pPr algn="ctr"/>
            <a:r>
              <a:rPr lang="de-DE" sz="900" dirty="0"/>
              <a:t>Recycle</a:t>
            </a:r>
            <a:endParaRPr lang="de-DE" sz="700" dirty="0"/>
          </a:p>
        </p:txBody>
      </p:sp>
      <p:sp>
        <p:nvSpPr>
          <p:cNvPr id="15" name="Ellipse 14">
            <a:extLst>
              <a:ext uri="{FF2B5EF4-FFF2-40B4-BE49-F238E27FC236}">
                <a16:creationId xmlns:a16="http://schemas.microsoft.com/office/drawing/2014/main" id="{99044FE4-C808-95C9-C608-4311F6CEFB72}"/>
              </a:ext>
            </a:extLst>
          </p:cNvPr>
          <p:cNvSpPr/>
          <p:nvPr/>
        </p:nvSpPr>
        <p:spPr>
          <a:xfrm>
            <a:off x="2615610" y="4521090"/>
            <a:ext cx="567070" cy="443373"/>
          </a:xfrm>
          <a:prstGeom prst="ellipse">
            <a:avLst/>
          </a:prstGeom>
          <a:noFill/>
          <a:ln w="12700">
            <a:solidFill>
              <a:srgbClr val="FFFF00"/>
            </a:solidFill>
          </a:ln>
          <a:effectLst>
            <a:glow rad="1397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6" name="Foliennummernplatzhalter 5">
            <a:extLst>
              <a:ext uri="{FF2B5EF4-FFF2-40B4-BE49-F238E27FC236}">
                <a16:creationId xmlns:a16="http://schemas.microsoft.com/office/drawing/2014/main" id="{10154137-4755-9C71-F44C-C0E53A7F3F45}"/>
              </a:ext>
            </a:extLst>
          </p:cNvPr>
          <p:cNvSpPr>
            <a:spLocks noGrp="1"/>
          </p:cNvSpPr>
          <p:nvPr>
            <p:ph type="sldNum" sz="quarter" idx="15"/>
          </p:nvPr>
        </p:nvSpPr>
        <p:spPr/>
        <p:txBody>
          <a:bodyPr/>
          <a:lstStyle/>
          <a:p>
            <a:fld id="{CFE5C5FA-BC1D-4AD1-BB57-E4E5DA93827D}" type="slidenum">
              <a:rPr lang="de-DE" smtClean="0"/>
              <a:pPr/>
              <a:t>10</a:t>
            </a:fld>
            <a:endParaRPr lang="de-DE" dirty="0"/>
          </a:p>
        </p:txBody>
      </p:sp>
    </p:spTree>
    <p:extLst>
      <p:ext uri="{BB962C8B-B14F-4D97-AF65-F5344CB8AC3E}">
        <p14:creationId xmlns:p14="http://schemas.microsoft.com/office/powerpoint/2010/main" val="1151873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BCD564-69A0-A882-6F59-7048BDE5A8DB}"/>
              </a:ext>
            </a:extLst>
          </p:cNvPr>
          <p:cNvSpPr>
            <a:spLocks noGrp="1"/>
          </p:cNvSpPr>
          <p:nvPr>
            <p:ph type="body" sz="quarter" idx="11"/>
          </p:nvPr>
        </p:nvSpPr>
        <p:spPr/>
        <p:txBody>
          <a:bodyPr/>
          <a:lstStyle/>
          <a:p>
            <a:r>
              <a:rPr lang="de-DE" dirty="0"/>
              <a:t>Recycling in der Fertigung</a:t>
            </a:r>
          </a:p>
        </p:txBody>
      </p:sp>
      <p:sp>
        <p:nvSpPr>
          <p:cNvPr id="3" name="Textplatzhalter 2">
            <a:extLst>
              <a:ext uri="{FF2B5EF4-FFF2-40B4-BE49-F238E27FC236}">
                <a16:creationId xmlns:a16="http://schemas.microsoft.com/office/drawing/2014/main" id="{B8EF6E5C-6157-365A-760D-9E709A885F4F}"/>
              </a:ext>
            </a:extLst>
          </p:cNvPr>
          <p:cNvSpPr>
            <a:spLocks noGrp="1"/>
          </p:cNvSpPr>
          <p:nvPr>
            <p:ph type="body" sz="quarter" idx="10"/>
          </p:nvPr>
        </p:nvSpPr>
        <p:spPr/>
        <p:txBody>
          <a:bodyPr/>
          <a:lstStyle/>
          <a:p>
            <a:r>
              <a:rPr kumimoji="0" lang="de-DE" sz="1800" b="0" i="0" u="none" strike="noStrike" kern="1200" cap="none" spc="0" normalizeH="0" baseline="0" noProof="0" dirty="0">
                <a:ln>
                  <a:noFill/>
                </a:ln>
                <a:solidFill>
                  <a:srgbClr val="FFFFFF"/>
                </a:solidFill>
                <a:effectLst/>
                <a:uLnTx/>
                <a:uFillTx/>
                <a:latin typeface="Arial"/>
                <a:ea typeface="+mn-ea"/>
                <a:cs typeface="+mn-cs"/>
              </a:rPr>
              <a:t>Recycling mithilfe von Innovativen Technologien</a:t>
            </a:r>
          </a:p>
          <a:p>
            <a:r>
              <a:rPr lang="de-DE" dirty="0"/>
              <a:t>Abfalltrennung &amp; -entsorgung als Teil vom Recyclingprozess</a:t>
            </a:r>
          </a:p>
          <a:p>
            <a:r>
              <a:rPr lang="de-DE" dirty="0"/>
              <a:t>Besonderheiten beim Umgang mit gefährlichen Stoffen</a:t>
            </a:r>
          </a:p>
        </p:txBody>
      </p:sp>
      <p:sp>
        <p:nvSpPr>
          <p:cNvPr id="4" name="Textplatzhalter 3">
            <a:extLst>
              <a:ext uri="{FF2B5EF4-FFF2-40B4-BE49-F238E27FC236}">
                <a16:creationId xmlns:a16="http://schemas.microsoft.com/office/drawing/2014/main" id="{97CE69DD-B243-813B-7972-3D65632068AB}"/>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71A514E8-2048-09BC-5B16-58C78A94658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 r="23"/>
          <a:stretch/>
        </p:blipFill>
        <p:spPr/>
      </p:pic>
      <p:sp>
        <p:nvSpPr>
          <p:cNvPr id="8" name="Textfeld 7">
            <a:extLst>
              <a:ext uri="{FF2B5EF4-FFF2-40B4-BE49-F238E27FC236}">
                <a16:creationId xmlns:a16="http://schemas.microsoft.com/office/drawing/2014/main" id="{BD1BB7E6-5D3C-DF3C-B1A7-4B0770C63224}"/>
              </a:ext>
            </a:extLst>
          </p:cNvPr>
          <p:cNvSpPr txBox="1"/>
          <p:nvPr/>
        </p:nvSpPr>
        <p:spPr>
          <a:xfrm>
            <a:off x="0" y="6393396"/>
            <a:ext cx="3800475" cy="369332"/>
          </a:xfrm>
          <a:prstGeom prst="rect">
            <a:avLst/>
          </a:prstGeom>
          <a:noFill/>
        </p:spPr>
        <p:txBody>
          <a:bodyPr wrap="square" rtlCol="0">
            <a:spAutoFit/>
          </a:bodyPr>
          <a:lstStyle/>
          <a:p>
            <a:r>
              <a:rPr lang="de-DE" sz="900" dirty="0"/>
              <a:t>https://static.vecteezy.com/ti/gratis-vektor/p3/5309647-recyceln-und-getriebe-symbol-logo-vorlage-illustration-design-vektor.jpg</a:t>
            </a:r>
          </a:p>
        </p:txBody>
      </p:sp>
      <p:sp>
        <p:nvSpPr>
          <p:cNvPr id="5" name="Foliennummernplatzhalter 4">
            <a:extLst>
              <a:ext uri="{FF2B5EF4-FFF2-40B4-BE49-F238E27FC236}">
                <a16:creationId xmlns:a16="http://schemas.microsoft.com/office/drawing/2014/main" id="{FF34C9A3-C449-CFFD-277F-31E56D19D5D0}"/>
              </a:ext>
            </a:extLst>
          </p:cNvPr>
          <p:cNvSpPr>
            <a:spLocks noGrp="1"/>
          </p:cNvSpPr>
          <p:nvPr>
            <p:ph type="sldNum" sz="quarter" idx="15"/>
          </p:nvPr>
        </p:nvSpPr>
        <p:spPr/>
        <p:txBody>
          <a:bodyPr/>
          <a:lstStyle/>
          <a:p>
            <a:fld id="{CFE5C5FA-BC1D-4AD1-BB57-E4E5DA93827D}" type="slidenum">
              <a:rPr lang="de-DE" smtClean="0"/>
              <a:pPr/>
              <a:t>11</a:t>
            </a:fld>
            <a:endParaRPr lang="de-DE" dirty="0"/>
          </a:p>
        </p:txBody>
      </p:sp>
    </p:spTree>
    <p:extLst>
      <p:ext uri="{BB962C8B-B14F-4D97-AF65-F5344CB8AC3E}">
        <p14:creationId xmlns:p14="http://schemas.microsoft.com/office/powerpoint/2010/main" val="468427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83520-14A2-7787-AB4C-88E4B6682C7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7E98945-2EE2-BF86-C3CD-07809C7E85AB}"/>
              </a:ext>
            </a:extLst>
          </p:cNvPr>
          <p:cNvSpPr>
            <a:spLocks noGrp="1"/>
          </p:cNvSpPr>
          <p:nvPr>
            <p:ph type="body" sz="quarter" idx="11"/>
          </p:nvPr>
        </p:nvSpPr>
        <p:spPr/>
        <p:txBody>
          <a:bodyPr/>
          <a:lstStyle/>
          <a:p>
            <a:r>
              <a:rPr lang="de-DE" dirty="0"/>
              <a:t>Recycling in der Fertigung</a:t>
            </a:r>
          </a:p>
        </p:txBody>
      </p:sp>
      <p:sp>
        <p:nvSpPr>
          <p:cNvPr id="3" name="Textplatzhalter 2">
            <a:extLst>
              <a:ext uri="{FF2B5EF4-FFF2-40B4-BE49-F238E27FC236}">
                <a16:creationId xmlns:a16="http://schemas.microsoft.com/office/drawing/2014/main" id="{93B213D2-519D-F378-EE4E-637D692734C4}"/>
              </a:ext>
            </a:extLst>
          </p:cNvPr>
          <p:cNvSpPr>
            <a:spLocks noGrp="1"/>
          </p:cNvSpPr>
          <p:nvPr>
            <p:ph type="body" sz="quarter" idx="10"/>
          </p:nvPr>
        </p:nvSpPr>
        <p:spPr>
          <a:xfrm>
            <a:off x="326571" y="1954345"/>
            <a:ext cx="11645974" cy="4465180"/>
          </a:xfrm>
        </p:spPr>
        <p:txBody>
          <a:bodyPr anchor="t"/>
          <a:lstStyle/>
          <a:p>
            <a:r>
              <a:rPr lang="de-DE" dirty="0"/>
              <a:t>Recyclingprozesse in unserer Fertigung:</a:t>
            </a:r>
          </a:p>
          <a:p>
            <a:pPr lvl="1"/>
            <a:r>
              <a:rPr lang="de-DE" dirty="0"/>
              <a:t>Recycling von: Verpackungsmaterial, Siebträger, Reinigungsmaterial, Angusswiederverwertung usw.</a:t>
            </a:r>
          </a:p>
          <a:p>
            <a:pPr lvl="1"/>
            <a:r>
              <a:rPr lang="de-DE" dirty="0">
                <a:highlight>
                  <a:srgbClr val="FF00FF"/>
                </a:highlight>
              </a:rPr>
              <a:t>[Bild und Erläuterung der internen Prozesse einblenden]</a:t>
            </a:r>
          </a:p>
        </p:txBody>
      </p:sp>
      <p:sp>
        <p:nvSpPr>
          <p:cNvPr id="4" name="Textplatzhalter 3">
            <a:extLst>
              <a:ext uri="{FF2B5EF4-FFF2-40B4-BE49-F238E27FC236}">
                <a16:creationId xmlns:a16="http://schemas.microsoft.com/office/drawing/2014/main" id="{14C4112E-B781-4A40-88AE-330C6B967C5F}"/>
              </a:ext>
            </a:extLst>
          </p:cNvPr>
          <p:cNvSpPr>
            <a:spLocks noGrp="1"/>
          </p:cNvSpPr>
          <p:nvPr>
            <p:ph type="body" sz="quarter" idx="13"/>
          </p:nvPr>
        </p:nvSpPr>
        <p:spPr/>
        <p:txBody>
          <a:bodyPr/>
          <a:lstStyle/>
          <a:p>
            <a:r>
              <a:rPr lang="de-DE" dirty="0"/>
              <a:t>Wie schauen die Prozesse bei uns aus?</a:t>
            </a:r>
          </a:p>
        </p:txBody>
      </p:sp>
      <p:sp>
        <p:nvSpPr>
          <p:cNvPr id="16" name="Bildplatzhalter 15">
            <a:extLst>
              <a:ext uri="{FF2B5EF4-FFF2-40B4-BE49-F238E27FC236}">
                <a16:creationId xmlns:a16="http://schemas.microsoft.com/office/drawing/2014/main" id="{B5A34C33-BD79-0C5C-7C01-0646504F3884}"/>
              </a:ext>
            </a:extLst>
          </p:cNvPr>
          <p:cNvSpPr>
            <a:spLocks noGrp="1"/>
          </p:cNvSpPr>
          <p:nvPr>
            <p:ph type="pic" sz="quarter" idx="12"/>
          </p:nvPr>
        </p:nvSpPr>
        <p:spPr>
          <a:xfrm>
            <a:off x="926288" y="3285113"/>
            <a:ext cx="10345770" cy="3134412"/>
          </a:xfrm>
          <a:prstGeom prst="rect">
            <a:avLst/>
          </a:prstGeom>
          <a:effectLst>
            <a:glow rad="101600">
              <a:schemeClr val="accent4">
                <a:satMod val="175000"/>
                <a:alpha val="40000"/>
              </a:schemeClr>
            </a:glow>
          </a:effectLst>
        </p:spPr>
        <p:txBody>
          <a:bodyPr/>
          <a:lstStyle/>
          <a:p>
            <a:endParaRPr lang="de-DE" dirty="0"/>
          </a:p>
        </p:txBody>
      </p:sp>
      <p:sp>
        <p:nvSpPr>
          <p:cNvPr id="5" name="Foliennummernplatzhalter 4">
            <a:extLst>
              <a:ext uri="{FF2B5EF4-FFF2-40B4-BE49-F238E27FC236}">
                <a16:creationId xmlns:a16="http://schemas.microsoft.com/office/drawing/2014/main" id="{8AAB6885-3E72-B534-389D-F01681AEC98A}"/>
              </a:ext>
            </a:extLst>
          </p:cNvPr>
          <p:cNvSpPr>
            <a:spLocks noGrp="1"/>
          </p:cNvSpPr>
          <p:nvPr>
            <p:ph type="sldNum" sz="quarter" idx="15"/>
          </p:nvPr>
        </p:nvSpPr>
        <p:spPr/>
        <p:txBody>
          <a:bodyPr/>
          <a:lstStyle/>
          <a:p>
            <a:fld id="{CFE5C5FA-BC1D-4AD1-BB57-E4E5DA93827D}" type="slidenum">
              <a:rPr lang="de-DE" smtClean="0"/>
              <a:pPr/>
              <a:t>12</a:t>
            </a:fld>
            <a:endParaRPr lang="de-DE" dirty="0"/>
          </a:p>
        </p:txBody>
      </p:sp>
    </p:spTree>
    <p:extLst>
      <p:ext uri="{BB962C8B-B14F-4D97-AF65-F5344CB8AC3E}">
        <p14:creationId xmlns:p14="http://schemas.microsoft.com/office/powerpoint/2010/main" val="8281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46F73-89FB-5BF9-4CC4-01EF6D5AABB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F310C4E-A940-70F2-D622-9ECFBBE32CB1}"/>
              </a:ext>
            </a:extLst>
          </p:cNvPr>
          <p:cNvSpPr>
            <a:spLocks noGrp="1"/>
          </p:cNvSpPr>
          <p:nvPr>
            <p:ph type="body" sz="quarter" idx="11"/>
          </p:nvPr>
        </p:nvSpPr>
        <p:spPr/>
        <p:txBody>
          <a:bodyPr/>
          <a:lstStyle/>
          <a:p>
            <a:r>
              <a:rPr lang="de-DE" dirty="0"/>
              <a:t>Recycling in der Fertigung</a:t>
            </a:r>
          </a:p>
        </p:txBody>
      </p:sp>
      <p:sp>
        <p:nvSpPr>
          <p:cNvPr id="3" name="Textplatzhalter 2">
            <a:extLst>
              <a:ext uri="{FF2B5EF4-FFF2-40B4-BE49-F238E27FC236}">
                <a16:creationId xmlns:a16="http://schemas.microsoft.com/office/drawing/2014/main" id="{4B1F985E-2884-41B6-9744-6809C1FFAC30}"/>
              </a:ext>
            </a:extLst>
          </p:cNvPr>
          <p:cNvSpPr>
            <a:spLocks noGrp="1"/>
          </p:cNvSpPr>
          <p:nvPr>
            <p:ph type="body" sz="quarter" idx="10"/>
          </p:nvPr>
        </p:nvSpPr>
        <p:spPr>
          <a:xfrm>
            <a:off x="326571" y="1968633"/>
            <a:ext cx="11645974" cy="4465180"/>
          </a:xfrm>
        </p:spPr>
        <p:txBody>
          <a:bodyPr anchor="t"/>
          <a:lstStyle/>
          <a:p>
            <a:r>
              <a:rPr lang="de-DE" dirty="0"/>
              <a:t>Abfalltrennung &amp; -entsorgung in unserer Fertigung:</a:t>
            </a:r>
            <a:endParaRPr lang="de-DE" dirty="0">
              <a:highlight>
                <a:srgbClr val="FF00FF"/>
              </a:highlight>
            </a:endParaRPr>
          </a:p>
          <a:p>
            <a:pPr lvl="1"/>
            <a:r>
              <a:rPr lang="de-DE" dirty="0">
                <a:highlight>
                  <a:srgbClr val="FF00FF"/>
                </a:highlight>
              </a:rPr>
              <a:t>[Beispiel der Firma </a:t>
            </a:r>
            <a:r>
              <a:rPr lang="de-DE" dirty="0" err="1">
                <a:highlight>
                  <a:srgbClr val="FF00FF"/>
                </a:highlight>
              </a:rPr>
              <a:t>enfürgen</a:t>
            </a:r>
            <a:r>
              <a:rPr lang="de-DE" dirty="0">
                <a:highlight>
                  <a:srgbClr val="FF00FF"/>
                </a:highlight>
              </a:rPr>
              <a:t>: Ablauf mit Abfall aus der Produktion]</a:t>
            </a:r>
          </a:p>
          <a:p>
            <a:pPr lvl="1"/>
            <a:r>
              <a:rPr lang="de-DE" dirty="0">
                <a:highlight>
                  <a:srgbClr val="FF00FF"/>
                </a:highlight>
              </a:rPr>
              <a:t>[Sorten von Abfall erläutern + Bilder einfügen]</a:t>
            </a:r>
            <a:endParaRPr lang="de-DE" dirty="0"/>
          </a:p>
        </p:txBody>
      </p:sp>
      <p:sp>
        <p:nvSpPr>
          <p:cNvPr id="4" name="Textplatzhalter 3">
            <a:extLst>
              <a:ext uri="{FF2B5EF4-FFF2-40B4-BE49-F238E27FC236}">
                <a16:creationId xmlns:a16="http://schemas.microsoft.com/office/drawing/2014/main" id="{871F1D4E-E52B-6395-56F2-484B551FF660}"/>
              </a:ext>
            </a:extLst>
          </p:cNvPr>
          <p:cNvSpPr>
            <a:spLocks noGrp="1"/>
          </p:cNvSpPr>
          <p:nvPr>
            <p:ph type="body" sz="quarter" idx="13"/>
          </p:nvPr>
        </p:nvSpPr>
        <p:spPr/>
        <p:txBody>
          <a:bodyPr/>
          <a:lstStyle/>
          <a:p>
            <a:r>
              <a:rPr lang="de-DE" dirty="0"/>
              <a:t>Wie schauen die Prozesse bei uns aus?</a:t>
            </a:r>
          </a:p>
        </p:txBody>
      </p:sp>
      <p:sp>
        <p:nvSpPr>
          <p:cNvPr id="5" name="Bildplatzhalter 15">
            <a:extLst>
              <a:ext uri="{FF2B5EF4-FFF2-40B4-BE49-F238E27FC236}">
                <a16:creationId xmlns:a16="http://schemas.microsoft.com/office/drawing/2014/main" id="{D16672B1-3166-1C64-10D2-67DF5445EDC7}"/>
              </a:ext>
            </a:extLst>
          </p:cNvPr>
          <p:cNvSpPr>
            <a:spLocks noGrp="1"/>
          </p:cNvSpPr>
          <p:nvPr>
            <p:ph type="pic" sz="quarter" idx="12"/>
          </p:nvPr>
        </p:nvSpPr>
        <p:spPr>
          <a:xfrm>
            <a:off x="926288" y="3285113"/>
            <a:ext cx="10345770" cy="3134412"/>
          </a:xfrm>
          <a:prstGeom prst="rect">
            <a:avLst/>
          </a:prstGeom>
          <a:effectLst>
            <a:glow rad="101600">
              <a:schemeClr val="accent4">
                <a:satMod val="175000"/>
                <a:alpha val="40000"/>
              </a:schemeClr>
            </a:glow>
          </a:effectLst>
        </p:spPr>
        <p:txBody>
          <a:bodyPr/>
          <a:lstStyle/>
          <a:p>
            <a:endParaRPr lang="de-DE" dirty="0"/>
          </a:p>
        </p:txBody>
      </p:sp>
      <p:sp>
        <p:nvSpPr>
          <p:cNvPr id="6" name="Foliennummernplatzhalter 5">
            <a:extLst>
              <a:ext uri="{FF2B5EF4-FFF2-40B4-BE49-F238E27FC236}">
                <a16:creationId xmlns:a16="http://schemas.microsoft.com/office/drawing/2014/main" id="{C2D7CA77-FD02-F152-14EA-F6F4F556D000}"/>
              </a:ext>
            </a:extLst>
          </p:cNvPr>
          <p:cNvSpPr>
            <a:spLocks noGrp="1"/>
          </p:cNvSpPr>
          <p:nvPr>
            <p:ph type="sldNum" sz="quarter" idx="15"/>
          </p:nvPr>
        </p:nvSpPr>
        <p:spPr/>
        <p:txBody>
          <a:bodyPr/>
          <a:lstStyle/>
          <a:p>
            <a:fld id="{CFE5C5FA-BC1D-4AD1-BB57-E4E5DA93827D}" type="slidenum">
              <a:rPr lang="de-DE" smtClean="0"/>
              <a:pPr/>
              <a:t>13</a:t>
            </a:fld>
            <a:endParaRPr lang="de-DE" dirty="0"/>
          </a:p>
        </p:txBody>
      </p:sp>
    </p:spTree>
    <p:extLst>
      <p:ext uri="{BB962C8B-B14F-4D97-AF65-F5344CB8AC3E}">
        <p14:creationId xmlns:p14="http://schemas.microsoft.com/office/powerpoint/2010/main" val="3912567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DC43B-2101-0665-DD63-3F48F1CB965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0D024B3-F8DB-4ADD-EB41-5116488007AC}"/>
              </a:ext>
            </a:extLst>
          </p:cNvPr>
          <p:cNvSpPr>
            <a:spLocks noGrp="1"/>
          </p:cNvSpPr>
          <p:nvPr>
            <p:ph type="body" sz="quarter" idx="11"/>
          </p:nvPr>
        </p:nvSpPr>
        <p:spPr/>
        <p:txBody>
          <a:bodyPr/>
          <a:lstStyle/>
          <a:p>
            <a:r>
              <a:rPr lang="de-DE" dirty="0"/>
              <a:t>Recycling in der Fertigung</a:t>
            </a:r>
          </a:p>
        </p:txBody>
      </p:sp>
      <p:sp>
        <p:nvSpPr>
          <p:cNvPr id="3" name="Textplatzhalter 2">
            <a:extLst>
              <a:ext uri="{FF2B5EF4-FFF2-40B4-BE49-F238E27FC236}">
                <a16:creationId xmlns:a16="http://schemas.microsoft.com/office/drawing/2014/main" id="{D549DB2D-1226-8FAF-188E-C302E3AC17D7}"/>
              </a:ext>
            </a:extLst>
          </p:cNvPr>
          <p:cNvSpPr>
            <a:spLocks noGrp="1"/>
          </p:cNvSpPr>
          <p:nvPr>
            <p:ph type="body" sz="quarter" idx="10"/>
          </p:nvPr>
        </p:nvSpPr>
        <p:spPr>
          <a:xfrm>
            <a:off x="326571" y="1954345"/>
            <a:ext cx="11645974" cy="4465180"/>
          </a:xfrm>
        </p:spPr>
        <p:txBody>
          <a:bodyPr anchor="t"/>
          <a:lstStyle/>
          <a:p>
            <a:r>
              <a:rPr lang="de-DE" dirty="0"/>
              <a:t>Gefahrstoffprozesse in unserer Fertigung:</a:t>
            </a:r>
            <a:endParaRPr lang="de-DE" dirty="0">
              <a:highlight>
                <a:srgbClr val="FF00FF"/>
              </a:highlight>
            </a:endParaRPr>
          </a:p>
          <a:p>
            <a:pPr lvl="1"/>
            <a:r>
              <a:rPr lang="de-DE" dirty="0">
                <a:highlight>
                  <a:srgbClr val="FF00FF"/>
                </a:highlight>
              </a:rPr>
              <a:t>[Gefahrstoffe der Firma nennen und spezielle Schulungen]</a:t>
            </a:r>
          </a:p>
        </p:txBody>
      </p:sp>
      <p:sp>
        <p:nvSpPr>
          <p:cNvPr id="4" name="Textplatzhalter 3">
            <a:extLst>
              <a:ext uri="{FF2B5EF4-FFF2-40B4-BE49-F238E27FC236}">
                <a16:creationId xmlns:a16="http://schemas.microsoft.com/office/drawing/2014/main" id="{2376776E-D305-02AD-16CE-FF676C94E003}"/>
              </a:ext>
            </a:extLst>
          </p:cNvPr>
          <p:cNvSpPr>
            <a:spLocks noGrp="1"/>
          </p:cNvSpPr>
          <p:nvPr>
            <p:ph type="body" sz="quarter" idx="13"/>
          </p:nvPr>
        </p:nvSpPr>
        <p:spPr/>
        <p:txBody>
          <a:bodyPr/>
          <a:lstStyle/>
          <a:p>
            <a:r>
              <a:rPr lang="de-DE" dirty="0"/>
              <a:t>Wie schauen die Prozesse bei uns aus?</a:t>
            </a:r>
          </a:p>
        </p:txBody>
      </p:sp>
      <p:sp>
        <p:nvSpPr>
          <p:cNvPr id="9" name="Bildplatzhalter 15">
            <a:extLst>
              <a:ext uri="{FF2B5EF4-FFF2-40B4-BE49-F238E27FC236}">
                <a16:creationId xmlns:a16="http://schemas.microsoft.com/office/drawing/2014/main" id="{29CE8FE9-B165-53D2-B7F2-C59D6308F8FD}"/>
              </a:ext>
            </a:extLst>
          </p:cNvPr>
          <p:cNvSpPr>
            <a:spLocks noGrp="1"/>
          </p:cNvSpPr>
          <p:nvPr>
            <p:ph type="pic" sz="quarter" idx="12"/>
          </p:nvPr>
        </p:nvSpPr>
        <p:spPr>
          <a:xfrm>
            <a:off x="926288" y="3285113"/>
            <a:ext cx="10345770" cy="3134412"/>
          </a:xfrm>
          <a:prstGeom prst="rect">
            <a:avLst/>
          </a:prstGeom>
          <a:effectLst>
            <a:glow rad="101600">
              <a:schemeClr val="accent4">
                <a:satMod val="175000"/>
                <a:alpha val="40000"/>
              </a:schemeClr>
            </a:glow>
          </a:effectLst>
        </p:spPr>
        <p:txBody>
          <a:bodyPr/>
          <a:lstStyle/>
          <a:p>
            <a:endParaRPr lang="de-DE" dirty="0"/>
          </a:p>
        </p:txBody>
      </p:sp>
      <p:sp>
        <p:nvSpPr>
          <p:cNvPr id="5" name="Foliennummernplatzhalter 4">
            <a:extLst>
              <a:ext uri="{FF2B5EF4-FFF2-40B4-BE49-F238E27FC236}">
                <a16:creationId xmlns:a16="http://schemas.microsoft.com/office/drawing/2014/main" id="{014CA738-FA99-EB58-63A2-48E8F499999C}"/>
              </a:ext>
            </a:extLst>
          </p:cNvPr>
          <p:cNvSpPr>
            <a:spLocks noGrp="1"/>
          </p:cNvSpPr>
          <p:nvPr>
            <p:ph type="sldNum" sz="quarter" idx="15"/>
          </p:nvPr>
        </p:nvSpPr>
        <p:spPr/>
        <p:txBody>
          <a:bodyPr/>
          <a:lstStyle/>
          <a:p>
            <a:fld id="{CFE5C5FA-BC1D-4AD1-BB57-E4E5DA93827D}" type="slidenum">
              <a:rPr lang="de-DE" smtClean="0"/>
              <a:pPr/>
              <a:t>14</a:t>
            </a:fld>
            <a:endParaRPr lang="de-DE" dirty="0"/>
          </a:p>
        </p:txBody>
      </p:sp>
    </p:spTree>
    <p:extLst>
      <p:ext uri="{BB962C8B-B14F-4D97-AF65-F5344CB8AC3E}">
        <p14:creationId xmlns:p14="http://schemas.microsoft.com/office/powerpoint/2010/main" val="660954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D49E-E51B-E0F0-CEDD-5BE0C5F0DC41}"/>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0B47D9E-5EE5-C3B0-000C-FE42D412466F}"/>
              </a:ext>
            </a:extLst>
          </p:cNvPr>
          <p:cNvSpPr>
            <a:spLocks noGrp="1"/>
          </p:cNvSpPr>
          <p:nvPr>
            <p:ph type="body" sz="quarter" idx="11"/>
          </p:nvPr>
        </p:nvSpPr>
        <p:spPr/>
        <p:txBody>
          <a:bodyPr/>
          <a:lstStyle/>
          <a:p>
            <a:r>
              <a:rPr lang="de-DE" dirty="0"/>
              <a:t>Aufgabe: Recycling in der Fertigung</a:t>
            </a:r>
          </a:p>
        </p:txBody>
      </p:sp>
      <p:sp>
        <p:nvSpPr>
          <p:cNvPr id="3" name="Textplatzhalter 2">
            <a:extLst>
              <a:ext uri="{FF2B5EF4-FFF2-40B4-BE49-F238E27FC236}">
                <a16:creationId xmlns:a16="http://schemas.microsoft.com/office/drawing/2014/main" id="{0901F1FB-301C-F47D-37F4-5818101E480A}"/>
              </a:ext>
            </a:extLst>
          </p:cNvPr>
          <p:cNvSpPr>
            <a:spLocks noGrp="1"/>
          </p:cNvSpPr>
          <p:nvPr>
            <p:ph type="body" sz="quarter" idx="10"/>
          </p:nvPr>
        </p:nvSpPr>
        <p:spPr/>
        <p:txBody>
          <a:bodyPr/>
          <a:lstStyle/>
          <a:p>
            <a:r>
              <a:rPr lang="de-DE" dirty="0"/>
              <a:t>Gruppenarbeit (3-4 Personen)</a:t>
            </a:r>
          </a:p>
          <a:p>
            <a:r>
              <a:rPr lang="de-DE" dirty="0"/>
              <a:t>15min Zeit</a:t>
            </a:r>
          </a:p>
          <a:p>
            <a:r>
              <a:rPr lang="de-DE" dirty="0"/>
              <a:t>Zuordnen der Bilder/Dinge zu den Tonnen/Abfallstellen</a:t>
            </a:r>
          </a:p>
        </p:txBody>
      </p:sp>
      <p:sp>
        <p:nvSpPr>
          <p:cNvPr id="4" name="Textplatzhalter 3">
            <a:extLst>
              <a:ext uri="{FF2B5EF4-FFF2-40B4-BE49-F238E27FC236}">
                <a16:creationId xmlns:a16="http://schemas.microsoft.com/office/drawing/2014/main" id="{26E2877B-5DEC-4213-260C-17B01AEF1AF4}"/>
              </a:ext>
            </a:extLst>
          </p:cNvPr>
          <p:cNvSpPr>
            <a:spLocks noGrp="1"/>
          </p:cNvSpPr>
          <p:nvPr>
            <p:ph type="body" sz="quarter" idx="13"/>
          </p:nvPr>
        </p:nvSpPr>
        <p:spPr/>
        <p:txBody>
          <a:bodyPr/>
          <a:lstStyle/>
          <a:p>
            <a:r>
              <a:rPr lang="de-DE" dirty="0"/>
              <a:t>Was muss ich tun?</a:t>
            </a:r>
          </a:p>
        </p:txBody>
      </p:sp>
      <p:pic>
        <p:nvPicPr>
          <p:cNvPr id="7" name="Bildplatzhalter 6">
            <a:extLst>
              <a:ext uri="{FF2B5EF4-FFF2-40B4-BE49-F238E27FC236}">
                <a16:creationId xmlns:a16="http://schemas.microsoft.com/office/drawing/2014/main" id="{4F7C61D7-22DE-C6FC-E8CA-1C267007FBB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 r="23"/>
          <a:stretch/>
        </p:blipFill>
        <p:spPr/>
      </p:pic>
      <p:sp>
        <p:nvSpPr>
          <p:cNvPr id="8" name="Textfeld 7">
            <a:extLst>
              <a:ext uri="{FF2B5EF4-FFF2-40B4-BE49-F238E27FC236}">
                <a16:creationId xmlns:a16="http://schemas.microsoft.com/office/drawing/2014/main" id="{6AB574A8-43B8-8960-CA50-AF6AECABB60F}"/>
              </a:ext>
            </a:extLst>
          </p:cNvPr>
          <p:cNvSpPr txBox="1"/>
          <p:nvPr/>
        </p:nvSpPr>
        <p:spPr>
          <a:xfrm>
            <a:off x="0" y="6393396"/>
            <a:ext cx="3800475" cy="369332"/>
          </a:xfrm>
          <a:prstGeom prst="rect">
            <a:avLst/>
          </a:prstGeom>
          <a:noFill/>
        </p:spPr>
        <p:txBody>
          <a:bodyPr wrap="square" rtlCol="0">
            <a:spAutoFit/>
          </a:bodyPr>
          <a:lstStyle/>
          <a:p>
            <a:r>
              <a:rPr lang="de-DE" sz="900" dirty="0"/>
              <a:t>https://static.vecteezy.com/ti/gratis-vektor/p3/5309647-recyceln-und-getriebe-symbol-logo-vorlage-illustration-design-vektor.jpg</a:t>
            </a:r>
          </a:p>
        </p:txBody>
      </p:sp>
      <p:sp>
        <p:nvSpPr>
          <p:cNvPr id="5" name="Foliennummernplatzhalter 4">
            <a:extLst>
              <a:ext uri="{FF2B5EF4-FFF2-40B4-BE49-F238E27FC236}">
                <a16:creationId xmlns:a16="http://schemas.microsoft.com/office/drawing/2014/main" id="{46FDFC6B-ABE8-ADC5-E14E-70BC26197330}"/>
              </a:ext>
            </a:extLst>
          </p:cNvPr>
          <p:cNvSpPr>
            <a:spLocks noGrp="1"/>
          </p:cNvSpPr>
          <p:nvPr>
            <p:ph type="sldNum" sz="quarter" idx="15"/>
          </p:nvPr>
        </p:nvSpPr>
        <p:spPr/>
        <p:txBody>
          <a:bodyPr/>
          <a:lstStyle/>
          <a:p>
            <a:fld id="{CFE5C5FA-BC1D-4AD1-BB57-E4E5DA93827D}" type="slidenum">
              <a:rPr lang="de-DE" smtClean="0"/>
              <a:pPr/>
              <a:t>15</a:t>
            </a:fld>
            <a:endParaRPr lang="de-DE" dirty="0"/>
          </a:p>
        </p:txBody>
      </p:sp>
    </p:spTree>
    <p:extLst>
      <p:ext uri="{BB962C8B-B14F-4D97-AF65-F5344CB8AC3E}">
        <p14:creationId xmlns:p14="http://schemas.microsoft.com/office/powerpoint/2010/main" val="1825582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DE19B-479B-6D96-EB20-75DB75BBDCC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4F64FEF-30CD-8F68-821E-3DF7A03BF41E}"/>
              </a:ext>
            </a:extLst>
          </p:cNvPr>
          <p:cNvSpPr>
            <a:spLocks noGrp="1"/>
          </p:cNvSpPr>
          <p:nvPr>
            <p:ph type="body" sz="quarter" idx="11"/>
          </p:nvPr>
        </p:nvSpPr>
        <p:spPr/>
        <p:txBody>
          <a:bodyPr/>
          <a:lstStyle/>
          <a:p>
            <a:r>
              <a:rPr lang="de-DE" dirty="0"/>
              <a:t>Ergebnisse zur Aufgabe: Recycling in der Fertigung</a:t>
            </a:r>
          </a:p>
        </p:txBody>
      </p:sp>
      <p:sp>
        <p:nvSpPr>
          <p:cNvPr id="3" name="Textplatzhalter 2">
            <a:extLst>
              <a:ext uri="{FF2B5EF4-FFF2-40B4-BE49-F238E27FC236}">
                <a16:creationId xmlns:a16="http://schemas.microsoft.com/office/drawing/2014/main" id="{02443CBF-FA21-32BF-C3EF-6F1101E6959F}"/>
              </a:ext>
            </a:extLst>
          </p:cNvPr>
          <p:cNvSpPr>
            <a:spLocks noGrp="1"/>
          </p:cNvSpPr>
          <p:nvPr>
            <p:ph type="body" sz="quarter" idx="10"/>
          </p:nvPr>
        </p:nvSpPr>
        <p:spPr>
          <a:xfrm>
            <a:off x="326571" y="1954345"/>
            <a:ext cx="11645974" cy="751627"/>
          </a:xfrm>
        </p:spPr>
        <p:txBody>
          <a:bodyPr anchor="t"/>
          <a:lstStyle/>
          <a:p>
            <a:r>
              <a:rPr lang="de-DE" dirty="0">
                <a:highlight>
                  <a:srgbClr val="FF00FF"/>
                </a:highlight>
              </a:rPr>
              <a:t>[Bild einfügen, wo alle Dinge richtig zugeordnet sind]</a:t>
            </a:r>
          </a:p>
        </p:txBody>
      </p:sp>
      <p:sp>
        <p:nvSpPr>
          <p:cNvPr id="4" name="Textplatzhalter 3">
            <a:extLst>
              <a:ext uri="{FF2B5EF4-FFF2-40B4-BE49-F238E27FC236}">
                <a16:creationId xmlns:a16="http://schemas.microsoft.com/office/drawing/2014/main" id="{97448A5F-988B-8BDA-46ED-34ADDF520123}"/>
              </a:ext>
            </a:extLst>
          </p:cNvPr>
          <p:cNvSpPr>
            <a:spLocks noGrp="1"/>
          </p:cNvSpPr>
          <p:nvPr>
            <p:ph type="body" sz="quarter" idx="13"/>
          </p:nvPr>
        </p:nvSpPr>
        <p:spPr/>
        <p:txBody>
          <a:bodyPr/>
          <a:lstStyle/>
          <a:p>
            <a:r>
              <a:rPr lang="de-DE" dirty="0"/>
              <a:t>Wie könnte das Ergebnis ausschauen?</a:t>
            </a:r>
          </a:p>
        </p:txBody>
      </p:sp>
      <p:sp>
        <p:nvSpPr>
          <p:cNvPr id="12" name="Bildplatzhalter 15">
            <a:extLst>
              <a:ext uri="{FF2B5EF4-FFF2-40B4-BE49-F238E27FC236}">
                <a16:creationId xmlns:a16="http://schemas.microsoft.com/office/drawing/2014/main" id="{C9AEF1B8-073E-AC5E-7285-7FAA036E7BE9}"/>
              </a:ext>
            </a:extLst>
          </p:cNvPr>
          <p:cNvSpPr>
            <a:spLocks noGrp="1"/>
          </p:cNvSpPr>
          <p:nvPr>
            <p:ph type="pic" sz="quarter" idx="12"/>
          </p:nvPr>
        </p:nvSpPr>
        <p:spPr>
          <a:xfrm>
            <a:off x="926288" y="2705972"/>
            <a:ext cx="10345770" cy="3713553"/>
          </a:xfrm>
          <a:prstGeom prst="rect">
            <a:avLst/>
          </a:prstGeom>
          <a:effectLst>
            <a:glow rad="101600">
              <a:schemeClr val="accent4">
                <a:satMod val="175000"/>
                <a:alpha val="40000"/>
              </a:schemeClr>
            </a:glow>
          </a:effectLst>
        </p:spPr>
        <p:txBody>
          <a:bodyPr/>
          <a:lstStyle/>
          <a:p>
            <a:endParaRPr lang="de-DE" dirty="0"/>
          </a:p>
        </p:txBody>
      </p:sp>
      <p:sp>
        <p:nvSpPr>
          <p:cNvPr id="5" name="Foliennummernplatzhalter 4">
            <a:extLst>
              <a:ext uri="{FF2B5EF4-FFF2-40B4-BE49-F238E27FC236}">
                <a16:creationId xmlns:a16="http://schemas.microsoft.com/office/drawing/2014/main" id="{FF9C238A-A284-3F28-A4FB-C9D60AB7426C}"/>
              </a:ext>
            </a:extLst>
          </p:cNvPr>
          <p:cNvSpPr>
            <a:spLocks noGrp="1"/>
          </p:cNvSpPr>
          <p:nvPr>
            <p:ph type="sldNum" sz="quarter" idx="15"/>
          </p:nvPr>
        </p:nvSpPr>
        <p:spPr/>
        <p:txBody>
          <a:bodyPr/>
          <a:lstStyle/>
          <a:p>
            <a:fld id="{CFE5C5FA-BC1D-4AD1-BB57-E4E5DA93827D}" type="slidenum">
              <a:rPr lang="de-DE" smtClean="0"/>
              <a:pPr/>
              <a:t>16</a:t>
            </a:fld>
            <a:endParaRPr lang="de-DE" dirty="0"/>
          </a:p>
        </p:txBody>
      </p:sp>
    </p:spTree>
    <p:extLst>
      <p:ext uri="{BB962C8B-B14F-4D97-AF65-F5344CB8AC3E}">
        <p14:creationId xmlns:p14="http://schemas.microsoft.com/office/powerpoint/2010/main" val="512123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5E6E263-CCA2-F4D9-AAA9-025FC0131482}"/>
              </a:ext>
            </a:extLst>
          </p:cNvPr>
          <p:cNvSpPr>
            <a:spLocks noGrp="1"/>
          </p:cNvSpPr>
          <p:nvPr>
            <p:ph type="body" sz="quarter" idx="11"/>
          </p:nvPr>
        </p:nvSpPr>
        <p:spPr/>
        <p:txBody>
          <a:bodyPr/>
          <a:lstStyle/>
          <a:p>
            <a:r>
              <a:rPr lang="de-DE" dirty="0"/>
              <a:t>Recycling in der Fertigung</a:t>
            </a:r>
          </a:p>
        </p:txBody>
      </p:sp>
      <p:sp>
        <p:nvSpPr>
          <p:cNvPr id="3" name="Textplatzhalter 2">
            <a:extLst>
              <a:ext uri="{FF2B5EF4-FFF2-40B4-BE49-F238E27FC236}">
                <a16:creationId xmlns:a16="http://schemas.microsoft.com/office/drawing/2014/main" id="{458BE3EF-E102-120B-0C82-79EAABE9F159}"/>
              </a:ext>
            </a:extLst>
          </p:cNvPr>
          <p:cNvSpPr>
            <a:spLocks noGrp="1"/>
          </p:cNvSpPr>
          <p:nvPr>
            <p:ph type="body" sz="quarter" idx="10"/>
          </p:nvPr>
        </p:nvSpPr>
        <p:spPr/>
        <p:txBody>
          <a:bodyPr/>
          <a:lstStyle/>
          <a:p>
            <a:r>
              <a:rPr lang="de-DE" dirty="0"/>
              <a:t>Wir haben gelernt:</a:t>
            </a:r>
          </a:p>
          <a:p>
            <a:pPr lvl="1"/>
            <a:r>
              <a:rPr lang="de-DE" dirty="0"/>
              <a:t>Was Recycling ist und wieso das wichtig ist</a:t>
            </a:r>
          </a:p>
          <a:p>
            <a:pPr lvl="1"/>
            <a:r>
              <a:rPr lang="de-DE" dirty="0"/>
              <a:t>Wie wichtig Recycling im Sinne der Kreislaufwirtschaft ist</a:t>
            </a:r>
          </a:p>
          <a:p>
            <a:pPr lvl="1"/>
            <a:r>
              <a:rPr lang="de-DE" dirty="0"/>
              <a:t>Wie Recyclingprozesse in unserer Fertigung ausschauen</a:t>
            </a:r>
          </a:p>
          <a:p>
            <a:pPr lvl="1"/>
            <a:r>
              <a:rPr lang="de-DE" dirty="0"/>
              <a:t>Wie Abfalltrennung &amp; -entsorgung in unserer Fertigung ablaufen</a:t>
            </a:r>
          </a:p>
          <a:p>
            <a:pPr lvl="1"/>
            <a:r>
              <a:rPr lang="de-DE" dirty="0"/>
              <a:t>Das der Umgang mit Gefahrstoffen besonders ist</a:t>
            </a:r>
          </a:p>
          <a:p>
            <a:endParaRPr lang="de-DE" dirty="0"/>
          </a:p>
          <a:p>
            <a:endParaRPr lang="de-DE" dirty="0"/>
          </a:p>
          <a:p>
            <a:pPr marL="0" marR="0" lvl="0" indent="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None/>
              <a:tabLst/>
              <a:defRPr/>
            </a:pPr>
            <a:r>
              <a:rPr kumimoji="0" lang="de-DE" sz="2400" b="0" i="0" u="none" strike="noStrike" kern="1200" cap="none" spc="0" normalizeH="0" baseline="0" noProof="0" dirty="0">
                <a:ln>
                  <a:noFill/>
                </a:ln>
                <a:solidFill>
                  <a:srgbClr val="FFFFFF"/>
                </a:solidFill>
                <a:effectLst/>
                <a:uLnTx/>
                <a:uFillTx/>
                <a:latin typeface="Arial"/>
                <a:ea typeface="+mn-ea"/>
                <a:cs typeface="+mn-cs"/>
                <a:sym typeface="Wingdings" panose="05000000000000000000" pitchFamily="2" charset="2"/>
              </a:rPr>
              <a:t></a:t>
            </a:r>
            <a:r>
              <a:rPr kumimoji="0" lang="de-DE" sz="2400" b="0" i="0" u="none" strike="noStrike" kern="1200" cap="none" spc="0" normalizeH="0" baseline="0" noProof="0" dirty="0">
                <a:ln>
                  <a:noFill/>
                </a:ln>
                <a:solidFill>
                  <a:srgbClr val="FFFFFF"/>
                </a:solidFill>
                <a:effectLst/>
                <a:uLnTx/>
                <a:uFillTx/>
                <a:latin typeface="Arial"/>
                <a:ea typeface="+mn-ea"/>
                <a:cs typeface="+mn-cs"/>
              </a:rPr>
              <a:t>Habt ihr noch Fragen?</a:t>
            </a:r>
          </a:p>
        </p:txBody>
      </p:sp>
      <p:sp>
        <p:nvSpPr>
          <p:cNvPr id="4" name="Textplatzhalter 3">
            <a:extLst>
              <a:ext uri="{FF2B5EF4-FFF2-40B4-BE49-F238E27FC236}">
                <a16:creationId xmlns:a16="http://schemas.microsoft.com/office/drawing/2014/main" id="{AC260253-17CF-796C-9141-B0BBCC73974C}"/>
              </a:ext>
            </a:extLst>
          </p:cNvPr>
          <p:cNvSpPr>
            <a:spLocks noGrp="1"/>
          </p:cNvSpPr>
          <p:nvPr>
            <p:ph type="body" sz="quarter" idx="13"/>
          </p:nvPr>
        </p:nvSpPr>
        <p:spPr/>
        <p:txBody>
          <a:bodyPr/>
          <a:lstStyle/>
          <a:p>
            <a:r>
              <a:rPr lang="de-DE" dirty="0"/>
              <a:t>Was haben wir heute gelernt?</a:t>
            </a:r>
          </a:p>
        </p:txBody>
      </p:sp>
      <p:pic>
        <p:nvPicPr>
          <p:cNvPr id="7" name="Bildplatzhalter 6">
            <a:extLst>
              <a:ext uri="{FF2B5EF4-FFF2-40B4-BE49-F238E27FC236}">
                <a16:creationId xmlns:a16="http://schemas.microsoft.com/office/drawing/2014/main" id="{8BEF0E47-3441-6727-86D6-A89B65C857C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 r="23"/>
          <a:stretch/>
        </p:blipFill>
        <p:spPr/>
      </p:pic>
      <p:sp>
        <p:nvSpPr>
          <p:cNvPr id="5" name="Foliennummernplatzhalter 4">
            <a:extLst>
              <a:ext uri="{FF2B5EF4-FFF2-40B4-BE49-F238E27FC236}">
                <a16:creationId xmlns:a16="http://schemas.microsoft.com/office/drawing/2014/main" id="{B751F78D-904B-6E06-BBF8-4D645BB06FC6}"/>
              </a:ext>
            </a:extLst>
          </p:cNvPr>
          <p:cNvSpPr>
            <a:spLocks noGrp="1"/>
          </p:cNvSpPr>
          <p:nvPr>
            <p:ph type="sldNum" sz="quarter" idx="15"/>
          </p:nvPr>
        </p:nvSpPr>
        <p:spPr/>
        <p:txBody>
          <a:bodyPr/>
          <a:lstStyle/>
          <a:p>
            <a:fld id="{CFE5C5FA-BC1D-4AD1-BB57-E4E5DA93827D}" type="slidenum">
              <a:rPr lang="de-DE" smtClean="0"/>
              <a:pPr/>
              <a:t>17</a:t>
            </a:fld>
            <a:endParaRPr lang="de-DE" dirty="0"/>
          </a:p>
        </p:txBody>
      </p:sp>
    </p:spTree>
    <p:extLst>
      <p:ext uri="{BB962C8B-B14F-4D97-AF65-F5344CB8AC3E}">
        <p14:creationId xmlns:p14="http://schemas.microsoft.com/office/powerpoint/2010/main" val="1510402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130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4A48C2FB-FC62-07DA-846D-72EEE5E2D1B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2613" t="-4672" r="12934" b="-4672"/>
          <a:stretch/>
        </p:blipFill>
        <p:spPr>
          <a:xfrm>
            <a:off x="-1" y="1954345"/>
            <a:ext cx="3800476" cy="4465179"/>
          </a:xfrm>
        </p:spPr>
      </p:pic>
      <p:sp>
        <p:nvSpPr>
          <p:cNvPr id="3" name="Textplatzhalter 2">
            <a:extLst>
              <a:ext uri="{FF2B5EF4-FFF2-40B4-BE49-F238E27FC236}">
                <a16:creationId xmlns:a16="http://schemas.microsoft.com/office/drawing/2014/main" id="{BF56E5C5-FBD3-D892-6AC0-8D092C915CC7}"/>
              </a:ext>
            </a:extLst>
          </p:cNvPr>
          <p:cNvSpPr>
            <a:spLocks noGrp="1"/>
          </p:cNvSpPr>
          <p:nvPr>
            <p:ph type="body" sz="quarter" idx="16"/>
          </p:nvPr>
        </p:nvSpPr>
        <p:spPr/>
        <p:txBody>
          <a:bodyPr/>
          <a:lstStyle/>
          <a:p>
            <a:r>
              <a:rPr lang="de-DE" dirty="0"/>
              <a:t>Recycling (-prozesse)</a:t>
            </a:r>
          </a:p>
          <a:p>
            <a:r>
              <a:rPr lang="de-DE" dirty="0"/>
              <a:t>Kreislaufwirtschaft</a:t>
            </a:r>
          </a:p>
          <a:p>
            <a:r>
              <a:rPr lang="de-DE" dirty="0"/>
              <a:t>Gründe für Recycling</a:t>
            </a:r>
          </a:p>
          <a:p>
            <a:r>
              <a:rPr lang="de-DE" dirty="0"/>
              <a:t>Abfallentsorgung/-trennung (Gefahrstoffumgang)</a:t>
            </a:r>
          </a:p>
        </p:txBody>
      </p:sp>
      <p:sp>
        <p:nvSpPr>
          <p:cNvPr id="4" name="Textplatzhalter 3">
            <a:extLst>
              <a:ext uri="{FF2B5EF4-FFF2-40B4-BE49-F238E27FC236}">
                <a16:creationId xmlns:a16="http://schemas.microsoft.com/office/drawing/2014/main" id="{36085B98-BCC6-DB3B-C463-199535A1FD80}"/>
              </a:ext>
            </a:extLst>
          </p:cNvPr>
          <p:cNvSpPr>
            <a:spLocks noGrp="1"/>
          </p:cNvSpPr>
          <p:nvPr>
            <p:ph type="body" sz="quarter" idx="17"/>
          </p:nvPr>
        </p:nvSpPr>
        <p:spPr/>
        <p:txBody>
          <a:bodyPr/>
          <a:lstStyle/>
          <a:p>
            <a:r>
              <a:rPr lang="de-DE" dirty="0"/>
              <a:t>90 Minuten</a:t>
            </a:r>
          </a:p>
        </p:txBody>
      </p:sp>
      <p:sp>
        <p:nvSpPr>
          <p:cNvPr id="5" name="Textplatzhalter 4">
            <a:extLst>
              <a:ext uri="{FF2B5EF4-FFF2-40B4-BE49-F238E27FC236}">
                <a16:creationId xmlns:a16="http://schemas.microsoft.com/office/drawing/2014/main" id="{F8E9B24C-6C68-5770-729A-4ADAB709D84D}"/>
              </a:ext>
            </a:extLst>
          </p:cNvPr>
          <p:cNvSpPr>
            <a:spLocks noGrp="1"/>
          </p:cNvSpPr>
          <p:nvPr>
            <p:ph type="body" sz="quarter" idx="18"/>
          </p:nvPr>
        </p:nvSpPr>
        <p:spPr/>
        <p:txBody>
          <a:bodyPr/>
          <a:lstStyle/>
          <a:p>
            <a:r>
              <a:rPr lang="de-DE" dirty="0"/>
              <a:t>Internetfähiges Gerät (z.B. Handy oder Tablet)</a:t>
            </a:r>
          </a:p>
        </p:txBody>
      </p:sp>
      <p:sp>
        <p:nvSpPr>
          <p:cNvPr id="6" name="Textplatzhalter 5">
            <a:extLst>
              <a:ext uri="{FF2B5EF4-FFF2-40B4-BE49-F238E27FC236}">
                <a16:creationId xmlns:a16="http://schemas.microsoft.com/office/drawing/2014/main" id="{36F98ACD-1B16-8DBC-B967-7D1ACF91B58E}"/>
              </a:ext>
            </a:extLst>
          </p:cNvPr>
          <p:cNvSpPr>
            <a:spLocks noGrp="1"/>
          </p:cNvSpPr>
          <p:nvPr>
            <p:ph type="body" sz="quarter" idx="11"/>
          </p:nvPr>
        </p:nvSpPr>
        <p:spPr/>
        <p:txBody>
          <a:bodyPr/>
          <a:lstStyle/>
          <a:p>
            <a:r>
              <a:rPr lang="de-DE" dirty="0"/>
              <a:t>Modul: Recycling in der Fertigung</a:t>
            </a:r>
          </a:p>
        </p:txBody>
      </p:sp>
      <p:sp>
        <p:nvSpPr>
          <p:cNvPr id="7" name="Textplatzhalter 6">
            <a:extLst>
              <a:ext uri="{FF2B5EF4-FFF2-40B4-BE49-F238E27FC236}">
                <a16:creationId xmlns:a16="http://schemas.microsoft.com/office/drawing/2014/main" id="{7AAB6368-EFA7-2CF9-7947-5D2853570036}"/>
              </a:ext>
            </a:extLst>
          </p:cNvPr>
          <p:cNvSpPr>
            <a:spLocks noGrp="1"/>
          </p:cNvSpPr>
          <p:nvPr>
            <p:ph type="body" sz="quarter" idx="13"/>
          </p:nvPr>
        </p:nvSpPr>
        <p:spPr/>
        <p:txBody>
          <a:bodyPr/>
          <a:lstStyle/>
          <a:p>
            <a:r>
              <a:rPr lang="de-DE" dirty="0"/>
              <a:t>Was sind die Fakten?</a:t>
            </a:r>
          </a:p>
        </p:txBody>
      </p:sp>
      <p:sp>
        <p:nvSpPr>
          <p:cNvPr id="10" name="Textfeld 9">
            <a:extLst>
              <a:ext uri="{FF2B5EF4-FFF2-40B4-BE49-F238E27FC236}">
                <a16:creationId xmlns:a16="http://schemas.microsoft.com/office/drawing/2014/main" id="{E9433F69-50C2-D3CF-6B9F-0CF74D592150}"/>
              </a:ext>
            </a:extLst>
          </p:cNvPr>
          <p:cNvSpPr txBox="1"/>
          <p:nvPr/>
        </p:nvSpPr>
        <p:spPr>
          <a:xfrm>
            <a:off x="0" y="6393396"/>
            <a:ext cx="3800475" cy="230832"/>
          </a:xfrm>
          <a:prstGeom prst="rect">
            <a:avLst/>
          </a:prstGeom>
          <a:noFill/>
        </p:spPr>
        <p:txBody>
          <a:bodyPr wrap="square" rtlCol="0">
            <a:spAutoFit/>
          </a:bodyPr>
          <a:lstStyle/>
          <a:p>
            <a:r>
              <a:rPr lang="de-DE" sz="900" dirty="0"/>
              <a:t>https://www.psdgraphics.com/file/green-recycling-icon.jpg</a:t>
            </a:r>
          </a:p>
        </p:txBody>
      </p:sp>
      <p:sp>
        <p:nvSpPr>
          <p:cNvPr id="2" name="Foliennummernplatzhalter 1">
            <a:extLst>
              <a:ext uri="{FF2B5EF4-FFF2-40B4-BE49-F238E27FC236}">
                <a16:creationId xmlns:a16="http://schemas.microsoft.com/office/drawing/2014/main" id="{11D23D0F-7DD4-B946-7E11-AA4381FF214E}"/>
              </a:ext>
            </a:extLst>
          </p:cNvPr>
          <p:cNvSpPr>
            <a:spLocks noGrp="1"/>
          </p:cNvSpPr>
          <p:nvPr>
            <p:ph type="sldNum" sz="quarter" idx="15"/>
          </p:nvPr>
        </p:nvSpPr>
        <p:spPr/>
        <p:txBody>
          <a:bodyPr/>
          <a:lstStyle/>
          <a:p>
            <a:fld id="{CFE5C5FA-BC1D-4AD1-BB57-E4E5DA93827D}" type="slidenum">
              <a:rPr lang="de-DE" smtClean="0"/>
              <a:pPr/>
              <a:t>2</a:t>
            </a:fld>
            <a:endParaRPr lang="de-DE" dirty="0"/>
          </a:p>
        </p:txBody>
      </p:sp>
    </p:spTree>
    <p:extLst>
      <p:ext uri="{BB962C8B-B14F-4D97-AF65-F5344CB8AC3E}">
        <p14:creationId xmlns:p14="http://schemas.microsoft.com/office/powerpoint/2010/main" val="225611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6C5C7F8A-C2E2-526F-EBB7-F79AF3695A9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3" name="Textplatzhalter 2">
            <a:extLst>
              <a:ext uri="{FF2B5EF4-FFF2-40B4-BE49-F238E27FC236}">
                <a16:creationId xmlns:a16="http://schemas.microsoft.com/office/drawing/2014/main" id="{77301916-A75B-F134-259F-187F329A015B}"/>
              </a:ext>
            </a:extLst>
          </p:cNvPr>
          <p:cNvSpPr>
            <a:spLocks noGrp="1"/>
          </p:cNvSpPr>
          <p:nvPr>
            <p:ph type="body" sz="quarter" idx="16"/>
          </p:nvPr>
        </p:nvSpPr>
        <p:spPr/>
        <p:txBody>
          <a:bodyPr/>
          <a:lstStyle/>
          <a:p>
            <a:r>
              <a:rPr lang="de-DE" dirty="0"/>
              <a:t>Vortrag </a:t>
            </a:r>
          </a:p>
          <a:p>
            <a:r>
              <a:rPr lang="de-DE" dirty="0"/>
              <a:t>Quiz</a:t>
            </a:r>
          </a:p>
          <a:p>
            <a:r>
              <a:rPr lang="de-DE" dirty="0"/>
              <a:t>Gruppenarbeit</a:t>
            </a:r>
          </a:p>
        </p:txBody>
      </p:sp>
      <p:sp>
        <p:nvSpPr>
          <p:cNvPr id="4" name="Textplatzhalter 3">
            <a:extLst>
              <a:ext uri="{FF2B5EF4-FFF2-40B4-BE49-F238E27FC236}">
                <a16:creationId xmlns:a16="http://schemas.microsoft.com/office/drawing/2014/main" id="{28A01D43-FBD4-0BA9-B847-CBE6E649A76E}"/>
              </a:ext>
            </a:extLst>
          </p:cNvPr>
          <p:cNvSpPr>
            <a:spLocks noGrp="1"/>
          </p:cNvSpPr>
          <p:nvPr>
            <p:ph type="body" sz="quarter" idx="17"/>
          </p:nvPr>
        </p:nvSpPr>
        <p:spPr/>
        <p:txBody>
          <a:bodyPr/>
          <a:lstStyle/>
          <a:p>
            <a:r>
              <a:rPr lang="de-DE" dirty="0"/>
              <a:t>Seminarraum</a:t>
            </a:r>
          </a:p>
        </p:txBody>
      </p:sp>
      <p:sp>
        <p:nvSpPr>
          <p:cNvPr id="5" name="Textplatzhalter 4">
            <a:extLst>
              <a:ext uri="{FF2B5EF4-FFF2-40B4-BE49-F238E27FC236}">
                <a16:creationId xmlns:a16="http://schemas.microsoft.com/office/drawing/2014/main" id="{50D88215-0100-8C45-50CB-14D148A0D94B}"/>
              </a:ext>
            </a:extLst>
          </p:cNvPr>
          <p:cNvSpPr>
            <a:spLocks noGrp="1"/>
          </p:cNvSpPr>
          <p:nvPr>
            <p:ph type="body" sz="quarter" idx="18"/>
          </p:nvPr>
        </p:nvSpPr>
        <p:spPr/>
        <p:txBody>
          <a:bodyPr/>
          <a:lstStyle/>
          <a:p>
            <a:r>
              <a:rPr lang="de-DE" dirty="0"/>
              <a:t>Modul: Grundlagen der Nachhaltigkeit</a:t>
            </a:r>
          </a:p>
          <a:p>
            <a:r>
              <a:rPr lang="de-DE" dirty="0"/>
              <a:t>Modul: KI in der Fertigung</a:t>
            </a:r>
          </a:p>
        </p:txBody>
      </p:sp>
      <p:sp>
        <p:nvSpPr>
          <p:cNvPr id="6" name="Textplatzhalter 5">
            <a:extLst>
              <a:ext uri="{FF2B5EF4-FFF2-40B4-BE49-F238E27FC236}">
                <a16:creationId xmlns:a16="http://schemas.microsoft.com/office/drawing/2014/main" id="{D1EFBF84-9D65-90AF-253A-9DEEBCA55192}"/>
              </a:ext>
            </a:extLst>
          </p:cNvPr>
          <p:cNvSpPr>
            <a:spLocks noGrp="1"/>
          </p:cNvSpPr>
          <p:nvPr>
            <p:ph type="body" sz="quarter" idx="11"/>
          </p:nvPr>
        </p:nvSpPr>
        <p:spPr/>
        <p:txBody>
          <a:bodyPr/>
          <a:lstStyle/>
          <a:p>
            <a:r>
              <a:rPr lang="de-DE" dirty="0"/>
              <a:t>Modul: Recycling in der Fertigung</a:t>
            </a:r>
          </a:p>
        </p:txBody>
      </p:sp>
      <p:sp>
        <p:nvSpPr>
          <p:cNvPr id="7" name="Textplatzhalter 6">
            <a:extLst>
              <a:ext uri="{FF2B5EF4-FFF2-40B4-BE49-F238E27FC236}">
                <a16:creationId xmlns:a16="http://schemas.microsoft.com/office/drawing/2014/main" id="{458CBA46-253C-1A0D-996B-EB8AC3A4A6EC}"/>
              </a:ext>
            </a:extLst>
          </p:cNvPr>
          <p:cNvSpPr>
            <a:spLocks noGrp="1"/>
          </p:cNvSpPr>
          <p:nvPr>
            <p:ph type="body" sz="quarter" idx="13"/>
          </p:nvPr>
        </p:nvSpPr>
        <p:spPr/>
        <p:txBody>
          <a:bodyPr/>
          <a:lstStyle/>
          <a:p>
            <a:r>
              <a:rPr lang="de-DE" dirty="0"/>
              <a:t>Was sind die Fakten?</a:t>
            </a:r>
          </a:p>
        </p:txBody>
      </p:sp>
      <p:sp>
        <p:nvSpPr>
          <p:cNvPr id="10" name="Textfeld 9">
            <a:extLst>
              <a:ext uri="{FF2B5EF4-FFF2-40B4-BE49-F238E27FC236}">
                <a16:creationId xmlns:a16="http://schemas.microsoft.com/office/drawing/2014/main" id="{BEDE4494-4024-3804-0CDB-7A2F43BA5866}"/>
              </a:ext>
            </a:extLst>
          </p:cNvPr>
          <p:cNvSpPr txBox="1"/>
          <p:nvPr/>
        </p:nvSpPr>
        <p:spPr>
          <a:xfrm>
            <a:off x="0" y="6393396"/>
            <a:ext cx="3800475" cy="230832"/>
          </a:xfrm>
          <a:prstGeom prst="rect">
            <a:avLst/>
          </a:prstGeom>
          <a:noFill/>
        </p:spPr>
        <p:txBody>
          <a:bodyPr wrap="square" rtlCol="0">
            <a:spAutoFit/>
          </a:bodyPr>
          <a:lstStyle/>
          <a:p>
            <a:r>
              <a:rPr lang="de-DE" sz="900" dirty="0"/>
              <a:t>https://www.psdgraphics.com/file/green-recycling-icon.jpg</a:t>
            </a:r>
          </a:p>
        </p:txBody>
      </p:sp>
      <p:sp>
        <p:nvSpPr>
          <p:cNvPr id="2" name="Foliennummernplatzhalter 1">
            <a:extLst>
              <a:ext uri="{FF2B5EF4-FFF2-40B4-BE49-F238E27FC236}">
                <a16:creationId xmlns:a16="http://schemas.microsoft.com/office/drawing/2014/main" id="{F02D630E-8DA8-B73F-BE0B-EF391D8B5127}"/>
              </a:ext>
            </a:extLst>
          </p:cNvPr>
          <p:cNvSpPr>
            <a:spLocks noGrp="1"/>
          </p:cNvSpPr>
          <p:nvPr>
            <p:ph type="sldNum" sz="quarter" idx="15"/>
          </p:nvPr>
        </p:nvSpPr>
        <p:spPr/>
        <p:txBody>
          <a:bodyPr/>
          <a:lstStyle/>
          <a:p>
            <a:fld id="{CFE5C5FA-BC1D-4AD1-BB57-E4E5DA93827D}" type="slidenum">
              <a:rPr lang="de-DE" smtClean="0"/>
              <a:pPr/>
              <a:t>3</a:t>
            </a:fld>
            <a:endParaRPr lang="de-DE" dirty="0"/>
          </a:p>
        </p:txBody>
      </p:sp>
    </p:spTree>
    <p:extLst>
      <p:ext uri="{BB962C8B-B14F-4D97-AF65-F5344CB8AC3E}">
        <p14:creationId xmlns:p14="http://schemas.microsoft.com/office/powerpoint/2010/main" val="1499876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9B9C6A8-3290-7B66-627D-9312B601723F}"/>
              </a:ext>
            </a:extLst>
          </p:cNvPr>
          <p:cNvSpPr>
            <a:spLocks noGrp="1"/>
          </p:cNvSpPr>
          <p:nvPr>
            <p:ph type="body" sz="quarter" idx="11"/>
          </p:nvPr>
        </p:nvSpPr>
        <p:spPr/>
        <p:txBody>
          <a:bodyPr/>
          <a:lstStyle/>
          <a:p>
            <a:r>
              <a:rPr lang="de-DE" dirty="0"/>
              <a:t>Recycling in der Fertigung</a:t>
            </a:r>
          </a:p>
        </p:txBody>
      </p:sp>
      <p:sp>
        <p:nvSpPr>
          <p:cNvPr id="3" name="Textplatzhalter 2">
            <a:extLst>
              <a:ext uri="{FF2B5EF4-FFF2-40B4-BE49-F238E27FC236}">
                <a16:creationId xmlns:a16="http://schemas.microsoft.com/office/drawing/2014/main" id="{74DCBCBF-DE73-28D0-6A53-D914B85FA4F5}"/>
              </a:ext>
            </a:extLst>
          </p:cNvPr>
          <p:cNvSpPr>
            <a:spLocks noGrp="1"/>
          </p:cNvSpPr>
          <p:nvPr>
            <p:ph type="body" sz="quarter" idx="13"/>
          </p:nvPr>
        </p:nvSpPr>
        <p:spPr/>
        <p:txBody>
          <a:bodyPr/>
          <a:lstStyle/>
          <a:p>
            <a:r>
              <a:rPr lang="de-DE" dirty="0"/>
              <a:t>Was haben wir heute vor?</a:t>
            </a:r>
          </a:p>
        </p:txBody>
      </p:sp>
      <p:sp>
        <p:nvSpPr>
          <p:cNvPr id="4" name="Inhaltsplatzhalter 3">
            <a:extLst>
              <a:ext uri="{FF2B5EF4-FFF2-40B4-BE49-F238E27FC236}">
                <a16:creationId xmlns:a16="http://schemas.microsoft.com/office/drawing/2014/main" id="{1D14CFD5-1EE5-A395-C930-DF4A5DA76521}"/>
              </a:ext>
            </a:extLst>
          </p:cNvPr>
          <p:cNvSpPr>
            <a:spLocks noGrp="1"/>
          </p:cNvSpPr>
          <p:nvPr>
            <p:ph sz="quarter" idx="16"/>
          </p:nvPr>
        </p:nvSpPr>
        <p:spPr/>
        <p:txBody>
          <a:bodyPr/>
          <a:lstStyle/>
          <a:p>
            <a:r>
              <a:rPr lang="de-DE" sz="1800" dirty="0"/>
              <a:t>„Kreislaufwirtschaft ist der große Hebel, um Klimaziele zu erreichen und zugleich Deutschland als Produktionsstandort zu erhalten.“</a:t>
            </a:r>
          </a:p>
          <a:p>
            <a:r>
              <a:rPr lang="de-DE" dirty="0"/>
              <a:t>~ Peter Kurth</a:t>
            </a:r>
          </a:p>
        </p:txBody>
      </p:sp>
      <p:sp>
        <p:nvSpPr>
          <p:cNvPr id="5" name="Foliennummernplatzhalter 4">
            <a:extLst>
              <a:ext uri="{FF2B5EF4-FFF2-40B4-BE49-F238E27FC236}">
                <a16:creationId xmlns:a16="http://schemas.microsoft.com/office/drawing/2014/main" id="{FCBFCA19-0E95-E75A-1F77-A00A7E67A433}"/>
              </a:ext>
            </a:extLst>
          </p:cNvPr>
          <p:cNvSpPr>
            <a:spLocks noGrp="1"/>
          </p:cNvSpPr>
          <p:nvPr>
            <p:ph type="sldNum" sz="quarter" idx="15"/>
          </p:nvPr>
        </p:nvSpPr>
        <p:spPr/>
        <p:txBody>
          <a:bodyPr/>
          <a:lstStyle/>
          <a:p>
            <a:fld id="{CFE5C5FA-BC1D-4AD1-BB57-E4E5DA93827D}" type="slidenum">
              <a:rPr lang="de-DE" smtClean="0"/>
              <a:pPr/>
              <a:t>4</a:t>
            </a:fld>
            <a:endParaRPr lang="de-DE" dirty="0"/>
          </a:p>
        </p:txBody>
      </p:sp>
    </p:spTree>
    <p:extLst>
      <p:ext uri="{BB962C8B-B14F-4D97-AF65-F5344CB8AC3E}">
        <p14:creationId xmlns:p14="http://schemas.microsoft.com/office/powerpoint/2010/main" val="3926959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2B404-B465-78BB-581D-C20DC2CA61D4}"/>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7CD02F2-54C3-EAB0-02B4-C6CB60D7F849}"/>
              </a:ext>
            </a:extLst>
          </p:cNvPr>
          <p:cNvSpPr>
            <a:spLocks noGrp="1"/>
          </p:cNvSpPr>
          <p:nvPr>
            <p:ph type="body" sz="quarter" idx="11"/>
          </p:nvPr>
        </p:nvSpPr>
        <p:spPr/>
        <p:txBody>
          <a:bodyPr/>
          <a:lstStyle/>
          <a:p>
            <a:r>
              <a:rPr lang="de-DE" dirty="0"/>
              <a:t>Recycling in der Fertigung</a:t>
            </a:r>
          </a:p>
        </p:txBody>
      </p:sp>
      <p:sp>
        <p:nvSpPr>
          <p:cNvPr id="3" name="Textplatzhalter 2">
            <a:extLst>
              <a:ext uri="{FF2B5EF4-FFF2-40B4-BE49-F238E27FC236}">
                <a16:creationId xmlns:a16="http://schemas.microsoft.com/office/drawing/2014/main" id="{7B55EA4B-BAB3-2F0D-4872-58A516C6E54A}"/>
              </a:ext>
            </a:extLst>
          </p:cNvPr>
          <p:cNvSpPr>
            <a:spLocks noGrp="1"/>
          </p:cNvSpPr>
          <p:nvPr>
            <p:ph type="body" sz="quarter" idx="10"/>
          </p:nvPr>
        </p:nvSpPr>
        <p:spPr/>
        <p:txBody>
          <a:bodyPr/>
          <a:lstStyle/>
          <a:p>
            <a:r>
              <a:rPr lang="de-DE" dirty="0"/>
              <a:t>Was ist Recycling? Welche Arten gibt es?</a:t>
            </a:r>
          </a:p>
          <a:p>
            <a:r>
              <a:rPr lang="de-DE" dirty="0"/>
              <a:t>Wie gehört Recycling zur Kreislaufwirtschaft?</a:t>
            </a:r>
          </a:p>
          <a:p>
            <a:r>
              <a:rPr lang="de-DE" dirty="0"/>
              <a:t>Wie sehen die Recyclingprozesse bei uns in der Fertigung aus?</a:t>
            </a:r>
          </a:p>
          <a:p>
            <a:r>
              <a:rPr lang="de-DE" dirty="0"/>
              <a:t>Was sind Gründe für Recycling?</a:t>
            </a:r>
          </a:p>
          <a:p>
            <a:r>
              <a:rPr lang="de-DE" dirty="0"/>
              <a:t>Wie funktioniert Abfalltrennung &amp; -entsorgung?</a:t>
            </a:r>
          </a:p>
          <a:p>
            <a:r>
              <a:rPr lang="de-DE" dirty="0"/>
              <a:t>Was ist besonders im Umgang mit Gefahrstoffen?</a:t>
            </a:r>
          </a:p>
        </p:txBody>
      </p:sp>
      <p:sp>
        <p:nvSpPr>
          <p:cNvPr id="4" name="Textplatzhalter 3">
            <a:extLst>
              <a:ext uri="{FF2B5EF4-FFF2-40B4-BE49-F238E27FC236}">
                <a16:creationId xmlns:a16="http://schemas.microsoft.com/office/drawing/2014/main" id="{58ED1C46-800F-B8CA-F589-52A7A19E4BF8}"/>
              </a:ext>
            </a:extLst>
          </p:cNvPr>
          <p:cNvSpPr>
            <a:spLocks noGrp="1"/>
          </p:cNvSpPr>
          <p:nvPr>
            <p:ph type="body" sz="quarter" idx="13"/>
          </p:nvPr>
        </p:nvSpPr>
        <p:spPr/>
        <p:txBody>
          <a:bodyPr/>
          <a:lstStyle/>
          <a:p>
            <a:r>
              <a:rPr lang="de-DE" dirty="0"/>
              <a:t>Was wollen wir erreichen?</a:t>
            </a:r>
          </a:p>
        </p:txBody>
      </p:sp>
      <p:pic>
        <p:nvPicPr>
          <p:cNvPr id="7" name="Bildplatzhalter 6">
            <a:extLst>
              <a:ext uri="{FF2B5EF4-FFF2-40B4-BE49-F238E27FC236}">
                <a16:creationId xmlns:a16="http://schemas.microsoft.com/office/drawing/2014/main" id="{739BB443-E7BB-9E41-CC04-DB0C52BE756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a:xfrm>
            <a:off x="-1" y="1954345"/>
            <a:ext cx="3800476" cy="4465179"/>
          </a:xfrm>
        </p:spPr>
      </p:pic>
      <p:sp>
        <p:nvSpPr>
          <p:cNvPr id="8" name="Textfeld 7">
            <a:extLst>
              <a:ext uri="{FF2B5EF4-FFF2-40B4-BE49-F238E27FC236}">
                <a16:creationId xmlns:a16="http://schemas.microsoft.com/office/drawing/2014/main" id="{7D9584C8-C185-2B65-AF8F-A8F58AF3C233}"/>
              </a:ext>
            </a:extLst>
          </p:cNvPr>
          <p:cNvSpPr txBox="1"/>
          <p:nvPr/>
        </p:nvSpPr>
        <p:spPr>
          <a:xfrm>
            <a:off x="0" y="6393396"/>
            <a:ext cx="3800475" cy="230832"/>
          </a:xfrm>
          <a:prstGeom prst="rect">
            <a:avLst/>
          </a:prstGeom>
          <a:noFill/>
        </p:spPr>
        <p:txBody>
          <a:bodyPr wrap="square" rtlCol="0">
            <a:spAutoFit/>
          </a:bodyPr>
          <a:lstStyle/>
          <a:p>
            <a:r>
              <a:rPr lang="de-DE" sz="900" dirty="0"/>
              <a:t>https://www.psdgraphics.com/file/green-recycling-icon.jpg</a:t>
            </a:r>
          </a:p>
        </p:txBody>
      </p:sp>
      <p:sp>
        <p:nvSpPr>
          <p:cNvPr id="5" name="Foliennummernplatzhalter 4">
            <a:extLst>
              <a:ext uri="{FF2B5EF4-FFF2-40B4-BE49-F238E27FC236}">
                <a16:creationId xmlns:a16="http://schemas.microsoft.com/office/drawing/2014/main" id="{697B2F4D-3429-B09B-3546-5513E05E1CAB}"/>
              </a:ext>
            </a:extLst>
          </p:cNvPr>
          <p:cNvSpPr>
            <a:spLocks noGrp="1"/>
          </p:cNvSpPr>
          <p:nvPr>
            <p:ph type="sldNum" sz="quarter" idx="15"/>
          </p:nvPr>
        </p:nvSpPr>
        <p:spPr/>
        <p:txBody>
          <a:bodyPr/>
          <a:lstStyle/>
          <a:p>
            <a:fld id="{CFE5C5FA-BC1D-4AD1-BB57-E4E5DA93827D}" type="slidenum">
              <a:rPr lang="de-DE" smtClean="0"/>
              <a:pPr/>
              <a:t>5</a:t>
            </a:fld>
            <a:endParaRPr lang="de-DE" dirty="0"/>
          </a:p>
        </p:txBody>
      </p:sp>
    </p:spTree>
    <p:extLst>
      <p:ext uri="{BB962C8B-B14F-4D97-AF65-F5344CB8AC3E}">
        <p14:creationId xmlns:p14="http://schemas.microsoft.com/office/powerpoint/2010/main" val="624333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048A4-059B-EBFA-AAF2-3523E4CD383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F3D47DA7-9940-0FEA-B241-4BF3C308F8BA}"/>
              </a:ext>
            </a:extLst>
          </p:cNvPr>
          <p:cNvSpPr>
            <a:spLocks noGrp="1"/>
          </p:cNvSpPr>
          <p:nvPr>
            <p:ph type="body" sz="quarter" idx="11"/>
          </p:nvPr>
        </p:nvSpPr>
        <p:spPr/>
        <p:txBody>
          <a:bodyPr/>
          <a:lstStyle/>
          <a:p>
            <a:r>
              <a:rPr lang="de-DE" dirty="0"/>
              <a:t>Recycling in der Fertigung</a:t>
            </a:r>
          </a:p>
        </p:txBody>
      </p:sp>
      <p:sp>
        <p:nvSpPr>
          <p:cNvPr id="3" name="Textplatzhalter 2">
            <a:extLst>
              <a:ext uri="{FF2B5EF4-FFF2-40B4-BE49-F238E27FC236}">
                <a16:creationId xmlns:a16="http://schemas.microsoft.com/office/drawing/2014/main" id="{12068214-C1A5-2EC8-1B8A-8713687D6E97}"/>
              </a:ext>
            </a:extLst>
          </p:cNvPr>
          <p:cNvSpPr>
            <a:spLocks noGrp="1"/>
          </p:cNvSpPr>
          <p:nvPr>
            <p:ph type="body" sz="quarter" idx="10"/>
          </p:nvPr>
        </p:nvSpPr>
        <p:spPr/>
        <p:txBody>
          <a:bodyPr/>
          <a:lstStyle/>
          <a:p>
            <a:r>
              <a:rPr lang="de-DE" dirty="0">
                <a:latin typeface="+mj-lt"/>
              </a:rPr>
              <a:t>Was ist Recycling?</a:t>
            </a:r>
          </a:p>
          <a:p>
            <a:pPr lvl="1"/>
            <a:r>
              <a:rPr lang="de-DE" dirty="0">
                <a:latin typeface="+mj-lt"/>
              </a:rPr>
              <a:t>Prozess der Gewinnung und Umwandlung von Abfallmaterialien in neue Materialien und Objekte</a:t>
            </a:r>
          </a:p>
          <a:p>
            <a:pPr lvl="1"/>
            <a:endParaRPr lang="de-DE" dirty="0">
              <a:latin typeface="+mj-lt"/>
            </a:endParaRPr>
          </a:p>
          <a:p>
            <a:r>
              <a:rPr lang="de-DE" dirty="0">
                <a:solidFill>
                  <a:srgbClr val="FFFFFF"/>
                </a:solidFill>
                <a:latin typeface="+mj-lt"/>
              </a:rPr>
              <a:t>Arten von Recycling:</a:t>
            </a:r>
          </a:p>
          <a:p>
            <a:pPr lvl="1"/>
            <a:r>
              <a:rPr lang="de-DE" dirty="0">
                <a:solidFill>
                  <a:srgbClr val="FFFFFF"/>
                </a:solidFill>
                <a:latin typeface="+mj-lt"/>
              </a:rPr>
              <a:t>mechanisch, chemisch, biologisch, energetisch</a:t>
            </a:r>
          </a:p>
          <a:p>
            <a:pPr lvl="1"/>
            <a:r>
              <a:rPr lang="de-DE" dirty="0">
                <a:solidFill>
                  <a:srgbClr val="FFFFFF"/>
                </a:solidFill>
                <a:latin typeface="+mj-lt"/>
              </a:rPr>
              <a:t>Hybridverfahren möglich</a:t>
            </a:r>
            <a:endParaRPr lang="de-DE" dirty="0">
              <a:latin typeface="+mj-lt"/>
            </a:endParaRPr>
          </a:p>
        </p:txBody>
      </p:sp>
      <p:sp>
        <p:nvSpPr>
          <p:cNvPr id="4" name="Textplatzhalter 3">
            <a:extLst>
              <a:ext uri="{FF2B5EF4-FFF2-40B4-BE49-F238E27FC236}">
                <a16:creationId xmlns:a16="http://schemas.microsoft.com/office/drawing/2014/main" id="{21454C03-C44E-D99D-B94F-9B442FB43ACB}"/>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A2BDFEB2-2566-B3FB-7E3B-75F209D6C35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 r="23"/>
          <a:stretch/>
        </p:blipFill>
        <p:spPr/>
      </p:pic>
      <p:sp>
        <p:nvSpPr>
          <p:cNvPr id="8" name="Textfeld 7">
            <a:extLst>
              <a:ext uri="{FF2B5EF4-FFF2-40B4-BE49-F238E27FC236}">
                <a16:creationId xmlns:a16="http://schemas.microsoft.com/office/drawing/2014/main" id="{28F1F346-FC5D-32F3-6C49-79344DF4AB5A}"/>
              </a:ext>
            </a:extLst>
          </p:cNvPr>
          <p:cNvSpPr txBox="1"/>
          <p:nvPr/>
        </p:nvSpPr>
        <p:spPr>
          <a:xfrm>
            <a:off x="0" y="6393396"/>
            <a:ext cx="3800475" cy="369332"/>
          </a:xfrm>
          <a:prstGeom prst="rect">
            <a:avLst/>
          </a:prstGeom>
          <a:noFill/>
        </p:spPr>
        <p:txBody>
          <a:bodyPr wrap="square" rtlCol="0">
            <a:spAutoFit/>
          </a:bodyPr>
          <a:lstStyle/>
          <a:p>
            <a:r>
              <a:rPr lang="de-DE" sz="900" dirty="0"/>
              <a:t>https://static.vecteezy.com/ti/gratis-vektor/p3/5309647-recyceln-und-getriebe-symbol-logo-vorlage-illustration-design-vektor.jpg</a:t>
            </a:r>
          </a:p>
        </p:txBody>
      </p:sp>
      <p:sp>
        <p:nvSpPr>
          <p:cNvPr id="5" name="Foliennummernplatzhalter 4">
            <a:extLst>
              <a:ext uri="{FF2B5EF4-FFF2-40B4-BE49-F238E27FC236}">
                <a16:creationId xmlns:a16="http://schemas.microsoft.com/office/drawing/2014/main" id="{75E2DB2C-3C2B-17A5-C5AC-282DF40AE796}"/>
              </a:ext>
            </a:extLst>
          </p:cNvPr>
          <p:cNvSpPr>
            <a:spLocks noGrp="1"/>
          </p:cNvSpPr>
          <p:nvPr>
            <p:ph type="sldNum" sz="quarter" idx="15"/>
          </p:nvPr>
        </p:nvSpPr>
        <p:spPr/>
        <p:txBody>
          <a:bodyPr/>
          <a:lstStyle/>
          <a:p>
            <a:fld id="{CFE5C5FA-BC1D-4AD1-BB57-E4E5DA93827D}" type="slidenum">
              <a:rPr lang="de-DE" smtClean="0"/>
              <a:pPr/>
              <a:t>6</a:t>
            </a:fld>
            <a:endParaRPr lang="de-DE" dirty="0"/>
          </a:p>
        </p:txBody>
      </p:sp>
    </p:spTree>
    <p:extLst>
      <p:ext uri="{BB962C8B-B14F-4D97-AF65-F5344CB8AC3E}">
        <p14:creationId xmlns:p14="http://schemas.microsoft.com/office/powerpoint/2010/main" val="2391435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5BE7828-03F4-E4CF-716E-C25E6803AB8C}"/>
              </a:ext>
            </a:extLst>
          </p:cNvPr>
          <p:cNvSpPr>
            <a:spLocks noGrp="1"/>
          </p:cNvSpPr>
          <p:nvPr>
            <p:ph type="body" sz="quarter" idx="11"/>
          </p:nvPr>
        </p:nvSpPr>
        <p:spPr/>
        <p:txBody>
          <a:bodyPr/>
          <a:lstStyle/>
          <a:p>
            <a:r>
              <a:rPr lang="de-DE" dirty="0"/>
              <a:t>Recycling in der Fertigung</a:t>
            </a:r>
          </a:p>
        </p:txBody>
      </p:sp>
      <p:sp>
        <p:nvSpPr>
          <p:cNvPr id="3" name="Textplatzhalter 2">
            <a:extLst>
              <a:ext uri="{FF2B5EF4-FFF2-40B4-BE49-F238E27FC236}">
                <a16:creationId xmlns:a16="http://schemas.microsoft.com/office/drawing/2014/main" id="{AF29ECAA-F5F6-6E4C-4861-77F76D4F529B}"/>
              </a:ext>
            </a:extLst>
          </p:cNvPr>
          <p:cNvSpPr>
            <a:spLocks noGrp="1"/>
          </p:cNvSpPr>
          <p:nvPr>
            <p:ph type="body" sz="quarter" idx="10"/>
          </p:nvPr>
        </p:nvSpPr>
        <p:spPr/>
        <p:txBody>
          <a:bodyPr/>
          <a:lstStyle/>
          <a:p>
            <a:r>
              <a:rPr lang="de-DE" dirty="0"/>
              <a:t>Was denkt ihr: </a:t>
            </a:r>
          </a:p>
          <a:p>
            <a:pPr>
              <a:buFont typeface="Wingdings" panose="05000000000000000000" pitchFamily="2" charset="2"/>
              <a:buChar char="à"/>
            </a:pPr>
            <a:r>
              <a:rPr lang="de-DE" b="1" dirty="0"/>
              <a:t>„Welcher Stoff wird in unserer Firma am meisten recycelt?“</a:t>
            </a:r>
          </a:p>
          <a:p>
            <a:pPr>
              <a:buFont typeface="Wingdings" panose="05000000000000000000" pitchFamily="2" charset="2"/>
              <a:buChar char="à"/>
            </a:pPr>
            <a:endParaRPr lang="de-DE" b="1" dirty="0"/>
          </a:p>
          <a:p>
            <a:pPr marL="0" indent="0">
              <a:buNone/>
            </a:pPr>
            <a:r>
              <a:rPr lang="de-DE" dirty="0">
                <a:highlight>
                  <a:srgbClr val="FF00FF"/>
                </a:highlight>
              </a:rPr>
              <a:t>[Menti-Code und QR-Code einfügen]</a:t>
            </a:r>
          </a:p>
        </p:txBody>
      </p:sp>
      <p:sp>
        <p:nvSpPr>
          <p:cNvPr id="4" name="Textplatzhalter 3">
            <a:extLst>
              <a:ext uri="{FF2B5EF4-FFF2-40B4-BE49-F238E27FC236}">
                <a16:creationId xmlns:a16="http://schemas.microsoft.com/office/drawing/2014/main" id="{08A552F8-9097-A3E4-75D8-2CE635B7F9BA}"/>
              </a:ext>
            </a:extLst>
          </p:cNvPr>
          <p:cNvSpPr>
            <a:spLocks noGrp="1"/>
          </p:cNvSpPr>
          <p:nvPr>
            <p:ph type="body" sz="quarter" idx="13"/>
          </p:nvPr>
        </p:nvSpPr>
        <p:spPr/>
        <p:txBody>
          <a:bodyPr/>
          <a:lstStyle/>
          <a:p>
            <a:r>
              <a:rPr lang="de-DE" dirty="0"/>
              <a:t>Quizfrage</a:t>
            </a:r>
          </a:p>
        </p:txBody>
      </p:sp>
      <p:pic>
        <p:nvPicPr>
          <p:cNvPr id="7" name="Bildplatzhalter 6" descr="Kopfkontur und Lupe">
            <a:extLst>
              <a:ext uri="{FF2B5EF4-FFF2-40B4-BE49-F238E27FC236}">
                <a16:creationId xmlns:a16="http://schemas.microsoft.com/office/drawing/2014/main" id="{1EC2E143-21E2-122F-9116-3AAC35C72E3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625" r="21625"/>
          <a:stretch/>
        </p:blipFill>
        <p:spPr/>
      </p:pic>
      <p:sp>
        <p:nvSpPr>
          <p:cNvPr id="5" name="Foliennummernplatzhalter 4">
            <a:extLst>
              <a:ext uri="{FF2B5EF4-FFF2-40B4-BE49-F238E27FC236}">
                <a16:creationId xmlns:a16="http://schemas.microsoft.com/office/drawing/2014/main" id="{D7D41302-2BD1-5B31-21EF-FE06343A881F}"/>
              </a:ext>
            </a:extLst>
          </p:cNvPr>
          <p:cNvSpPr>
            <a:spLocks noGrp="1"/>
          </p:cNvSpPr>
          <p:nvPr>
            <p:ph type="sldNum" sz="quarter" idx="15"/>
          </p:nvPr>
        </p:nvSpPr>
        <p:spPr/>
        <p:txBody>
          <a:bodyPr/>
          <a:lstStyle/>
          <a:p>
            <a:fld id="{CFE5C5FA-BC1D-4AD1-BB57-E4E5DA93827D}" type="slidenum">
              <a:rPr lang="de-DE" smtClean="0"/>
              <a:pPr/>
              <a:t>7</a:t>
            </a:fld>
            <a:endParaRPr lang="de-DE" dirty="0"/>
          </a:p>
        </p:txBody>
      </p:sp>
    </p:spTree>
    <p:extLst>
      <p:ext uri="{BB962C8B-B14F-4D97-AF65-F5344CB8AC3E}">
        <p14:creationId xmlns:p14="http://schemas.microsoft.com/office/powerpoint/2010/main" val="3193702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B1574-C90E-4CAA-B995-2E62D1B379D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415D149A-9ABD-A2FD-526E-23F91675C678}"/>
              </a:ext>
            </a:extLst>
          </p:cNvPr>
          <p:cNvSpPr>
            <a:spLocks noGrp="1"/>
          </p:cNvSpPr>
          <p:nvPr>
            <p:ph type="body" sz="quarter" idx="11"/>
          </p:nvPr>
        </p:nvSpPr>
        <p:spPr/>
        <p:txBody>
          <a:bodyPr/>
          <a:lstStyle/>
          <a:p>
            <a:r>
              <a:rPr lang="de-DE" dirty="0"/>
              <a:t>Recycling in der Fertigung</a:t>
            </a:r>
          </a:p>
        </p:txBody>
      </p:sp>
      <p:sp>
        <p:nvSpPr>
          <p:cNvPr id="3" name="Textplatzhalter 2">
            <a:extLst>
              <a:ext uri="{FF2B5EF4-FFF2-40B4-BE49-F238E27FC236}">
                <a16:creationId xmlns:a16="http://schemas.microsoft.com/office/drawing/2014/main" id="{8785280A-4B74-69E4-C07C-1A6953004EA8}"/>
              </a:ext>
            </a:extLst>
          </p:cNvPr>
          <p:cNvSpPr>
            <a:spLocks noGrp="1"/>
          </p:cNvSpPr>
          <p:nvPr>
            <p:ph type="body" sz="quarter" idx="10"/>
          </p:nvPr>
        </p:nvSpPr>
        <p:spPr/>
        <p:txBody>
          <a:bodyPr/>
          <a:lstStyle/>
          <a:p>
            <a:r>
              <a:rPr lang="de-DE" dirty="0"/>
              <a:t>Was denkt ihr: </a:t>
            </a:r>
          </a:p>
          <a:p>
            <a:pPr>
              <a:buFont typeface="Wingdings" panose="05000000000000000000" pitchFamily="2" charset="2"/>
              <a:buChar char="à"/>
            </a:pPr>
            <a:r>
              <a:rPr lang="de-DE" b="1" dirty="0"/>
              <a:t>„Wie viele Tonnen wurden von diesem Stoff gefördert?“</a:t>
            </a:r>
          </a:p>
          <a:p>
            <a:pPr marL="0" indent="0">
              <a:buNone/>
            </a:pPr>
            <a:endParaRPr lang="de-DE" dirty="0"/>
          </a:p>
          <a:p>
            <a:pPr marL="0" indent="0">
              <a:buNone/>
            </a:pPr>
            <a:r>
              <a:rPr lang="de-DE" dirty="0">
                <a:highlight>
                  <a:srgbClr val="FF00FF"/>
                </a:highlight>
              </a:rPr>
              <a:t>[Menti-Code und QR-Code einfügen]</a:t>
            </a:r>
          </a:p>
        </p:txBody>
      </p:sp>
      <p:sp>
        <p:nvSpPr>
          <p:cNvPr id="4" name="Textplatzhalter 3">
            <a:extLst>
              <a:ext uri="{FF2B5EF4-FFF2-40B4-BE49-F238E27FC236}">
                <a16:creationId xmlns:a16="http://schemas.microsoft.com/office/drawing/2014/main" id="{822BBF85-CFB6-6A30-23E7-AEA0C368EBD7}"/>
              </a:ext>
            </a:extLst>
          </p:cNvPr>
          <p:cNvSpPr>
            <a:spLocks noGrp="1"/>
          </p:cNvSpPr>
          <p:nvPr>
            <p:ph type="body" sz="quarter" idx="13"/>
          </p:nvPr>
        </p:nvSpPr>
        <p:spPr/>
        <p:txBody>
          <a:bodyPr/>
          <a:lstStyle/>
          <a:p>
            <a:r>
              <a:rPr lang="de-DE" dirty="0"/>
              <a:t>Quizfrage</a:t>
            </a:r>
          </a:p>
        </p:txBody>
      </p:sp>
      <p:pic>
        <p:nvPicPr>
          <p:cNvPr id="7" name="Bildplatzhalter 6" descr="Kopfkontur und Lupe">
            <a:extLst>
              <a:ext uri="{FF2B5EF4-FFF2-40B4-BE49-F238E27FC236}">
                <a16:creationId xmlns:a16="http://schemas.microsoft.com/office/drawing/2014/main" id="{EB8C8E0A-CF6E-B12F-0880-B3555AF52EF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625" r="21625"/>
          <a:stretch/>
        </p:blipFill>
        <p:spPr/>
      </p:pic>
      <p:sp>
        <p:nvSpPr>
          <p:cNvPr id="5" name="Foliennummernplatzhalter 4">
            <a:extLst>
              <a:ext uri="{FF2B5EF4-FFF2-40B4-BE49-F238E27FC236}">
                <a16:creationId xmlns:a16="http://schemas.microsoft.com/office/drawing/2014/main" id="{18D5F33E-6368-C44C-17C9-1687EA166A19}"/>
              </a:ext>
            </a:extLst>
          </p:cNvPr>
          <p:cNvSpPr>
            <a:spLocks noGrp="1"/>
          </p:cNvSpPr>
          <p:nvPr>
            <p:ph type="sldNum" sz="quarter" idx="15"/>
          </p:nvPr>
        </p:nvSpPr>
        <p:spPr/>
        <p:txBody>
          <a:bodyPr/>
          <a:lstStyle/>
          <a:p>
            <a:fld id="{CFE5C5FA-BC1D-4AD1-BB57-E4E5DA93827D}" type="slidenum">
              <a:rPr lang="de-DE" smtClean="0"/>
              <a:pPr/>
              <a:t>8</a:t>
            </a:fld>
            <a:endParaRPr lang="de-DE" dirty="0"/>
          </a:p>
        </p:txBody>
      </p:sp>
    </p:spTree>
    <p:extLst>
      <p:ext uri="{BB962C8B-B14F-4D97-AF65-F5344CB8AC3E}">
        <p14:creationId xmlns:p14="http://schemas.microsoft.com/office/powerpoint/2010/main" val="1860749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02A2A-BC5D-995C-C8E5-0C0B59C37CF4}"/>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FCD2043-AA99-B3CD-1D35-ECA5AE386D05}"/>
              </a:ext>
            </a:extLst>
          </p:cNvPr>
          <p:cNvSpPr>
            <a:spLocks noGrp="1"/>
          </p:cNvSpPr>
          <p:nvPr>
            <p:ph type="body" sz="quarter" idx="11"/>
          </p:nvPr>
        </p:nvSpPr>
        <p:spPr/>
        <p:txBody>
          <a:bodyPr/>
          <a:lstStyle/>
          <a:p>
            <a:r>
              <a:rPr lang="de-DE" dirty="0"/>
              <a:t>Recycling in der Fertigung</a:t>
            </a:r>
          </a:p>
        </p:txBody>
      </p:sp>
      <p:sp>
        <p:nvSpPr>
          <p:cNvPr id="3" name="Textplatzhalter 2">
            <a:extLst>
              <a:ext uri="{FF2B5EF4-FFF2-40B4-BE49-F238E27FC236}">
                <a16:creationId xmlns:a16="http://schemas.microsoft.com/office/drawing/2014/main" id="{61B67416-52B7-C8E5-FE7C-E860FD31B17D}"/>
              </a:ext>
            </a:extLst>
          </p:cNvPr>
          <p:cNvSpPr>
            <a:spLocks noGrp="1"/>
          </p:cNvSpPr>
          <p:nvPr>
            <p:ph type="body" sz="quarter" idx="10"/>
          </p:nvPr>
        </p:nvSpPr>
        <p:spPr/>
        <p:txBody>
          <a:bodyPr/>
          <a:lstStyle/>
          <a:p>
            <a:r>
              <a:rPr lang="de-DE" dirty="0"/>
              <a:t>Gründe für Recycling:</a:t>
            </a:r>
          </a:p>
          <a:p>
            <a:pPr lvl="1"/>
            <a:r>
              <a:rPr lang="de-DE" dirty="0"/>
              <a:t>Ressourcenschonung</a:t>
            </a:r>
          </a:p>
          <a:p>
            <a:pPr lvl="1"/>
            <a:r>
              <a:rPr lang="de-DE" dirty="0"/>
              <a:t>Abfallreduzierung</a:t>
            </a:r>
          </a:p>
          <a:p>
            <a:pPr lvl="1"/>
            <a:r>
              <a:rPr lang="de-DE" dirty="0"/>
              <a:t>Energieeinsparung</a:t>
            </a:r>
          </a:p>
          <a:p>
            <a:pPr lvl="1"/>
            <a:r>
              <a:rPr lang="de-DE" dirty="0"/>
              <a:t>Kreislaufwirtschaft</a:t>
            </a:r>
          </a:p>
        </p:txBody>
      </p:sp>
      <p:sp>
        <p:nvSpPr>
          <p:cNvPr id="4" name="Textplatzhalter 3">
            <a:extLst>
              <a:ext uri="{FF2B5EF4-FFF2-40B4-BE49-F238E27FC236}">
                <a16:creationId xmlns:a16="http://schemas.microsoft.com/office/drawing/2014/main" id="{2BB6D690-3370-770B-45A5-96BECDD407B7}"/>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C6463412-A794-6EDC-0544-CD36053D741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 r="23"/>
          <a:stretch/>
        </p:blipFill>
        <p:spPr/>
      </p:pic>
      <p:sp>
        <p:nvSpPr>
          <p:cNvPr id="6" name="Textfeld 5">
            <a:extLst>
              <a:ext uri="{FF2B5EF4-FFF2-40B4-BE49-F238E27FC236}">
                <a16:creationId xmlns:a16="http://schemas.microsoft.com/office/drawing/2014/main" id="{4BCC5A70-9231-DF6F-769C-79CA615D9659}"/>
              </a:ext>
            </a:extLst>
          </p:cNvPr>
          <p:cNvSpPr txBox="1"/>
          <p:nvPr/>
        </p:nvSpPr>
        <p:spPr>
          <a:xfrm>
            <a:off x="0" y="6393396"/>
            <a:ext cx="3800475" cy="369332"/>
          </a:xfrm>
          <a:prstGeom prst="rect">
            <a:avLst/>
          </a:prstGeom>
          <a:noFill/>
        </p:spPr>
        <p:txBody>
          <a:bodyPr wrap="square" rtlCol="0">
            <a:spAutoFit/>
          </a:bodyPr>
          <a:lstStyle/>
          <a:p>
            <a:r>
              <a:rPr lang="de-DE" sz="900" dirty="0"/>
              <a:t>https://static.vecteezy.com/ti/gratis-vektor/p3/5309647-recyceln-und-getriebe-symbol-logo-vorlage-illustration-design-vektor.jpg</a:t>
            </a:r>
          </a:p>
        </p:txBody>
      </p:sp>
      <p:sp>
        <p:nvSpPr>
          <p:cNvPr id="5" name="Foliennummernplatzhalter 4">
            <a:extLst>
              <a:ext uri="{FF2B5EF4-FFF2-40B4-BE49-F238E27FC236}">
                <a16:creationId xmlns:a16="http://schemas.microsoft.com/office/drawing/2014/main" id="{7C5C4090-8910-377C-1290-A8A002AE620B}"/>
              </a:ext>
            </a:extLst>
          </p:cNvPr>
          <p:cNvSpPr>
            <a:spLocks noGrp="1"/>
          </p:cNvSpPr>
          <p:nvPr>
            <p:ph type="sldNum" sz="quarter" idx="15"/>
          </p:nvPr>
        </p:nvSpPr>
        <p:spPr/>
        <p:txBody>
          <a:bodyPr/>
          <a:lstStyle/>
          <a:p>
            <a:fld id="{CFE5C5FA-BC1D-4AD1-BB57-E4E5DA93827D}" type="slidenum">
              <a:rPr lang="de-DE" smtClean="0"/>
              <a:pPr/>
              <a:t>9</a:t>
            </a:fld>
            <a:endParaRPr lang="de-DE" dirty="0"/>
          </a:p>
        </p:txBody>
      </p:sp>
    </p:spTree>
    <p:extLst>
      <p:ext uri="{BB962C8B-B14F-4D97-AF65-F5344CB8AC3E}">
        <p14:creationId xmlns:p14="http://schemas.microsoft.com/office/powerpoint/2010/main" val="1926513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1">
  <a:themeElements>
    <a:clrScheme name="Benutzerdefiniert 7">
      <a:dk1>
        <a:srgbClr val="FFFFFF"/>
      </a:dk1>
      <a:lt1>
        <a:srgbClr val="FFFFFF"/>
      </a:lt1>
      <a:dk2>
        <a:srgbClr val="FFFFFF"/>
      </a:dk2>
      <a:lt2>
        <a:srgbClr val="92D050"/>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Benutzerdefinier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3682b783-1ee3-4c4e-b21c-6736bd95551f" Revision="2" Stencil="System.MyShapes" StencilVersion="1.0"/>
</Control>
</file>

<file path=customXml/item10.xml><?xml version="1.0" encoding="utf-8"?>
<Control xmlns="http://schemas.microsoft.com/VisualStudio/2011/storyboarding/control">
  <Id Name="a3de60e0-5cdb-4b44-b9d1-eb570cde3af4" Revision="2" Stencil="System.MyShapes" StencilVersion="1.0"/>
</Control>
</file>

<file path=customXml/item11.xml><?xml version="1.0" encoding="utf-8"?>
<ct:contentTypeSchema xmlns:ct="http://schemas.microsoft.com/office/2006/metadata/contentType" xmlns:ma="http://schemas.microsoft.com/office/2006/metadata/properties/metaAttributes" ct:_="" ma:_="" ma:contentTypeName="Dokument" ma:contentTypeID="0x0101008D4ECEC6BCA62E4DB566187D7585D4CD" ma:contentTypeVersion="14" ma:contentTypeDescription="Ein neues Dokument erstellen." ma:contentTypeScope="" ma:versionID="e08cb908bf2c26ee807d01f94b30cdbf">
  <xsd:schema xmlns:xsd="http://www.w3.org/2001/XMLSchema" xmlns:xs="http://www.w3.org/2001/XMLSchema" xmlns:p="http://schemas.microsoft.com/office/2006/metadata/properties" xmlns:ns2="47c31507-2017-49a1-a8b4-a2d52a7f09cf" xmlns:ns3="4b4f5136-51cc-40f9-b8ee-994051844e9d" targetNamespace="http://schemas.microsoft.com/office/2006/metadata/properties" ma:root="true" ma:fieldsID="8cbf929a20443c8ac0d636f508f95cd2" ns2:_="" ns3:_="">
    <xsd:import namespace="47c31507-2017-49a1-a8b4-a2d52a7f09cf"/>
    <xsd:import namespace="4b4f5136-51cc-40f9-b8ee-994051844e9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c31507-2017-49a1-a8b4-a2d52a7f0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6eb20c4f-c5c2-492b-9954-d638c64bfe9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4f5136-51cc-40f9-b8ee-994051844e9d"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3e0cf284-36bf-4552-9f96-7d1ca428e497}" ma:internalName="TaxCatchAll" ma:showField="CatchAllData" ma:web="4b4f5136-51cc-40f9-b8ee-994051844e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xml><?xml version="1.0" encoding="utf-8"?>
<?mso-contentType ?>
<FormTemplates xmlns="http://schemas.microsoft.com/sharepoint/v3/contenttype/forms">
  <Display>DocumentLibraryForm</Display>
  <Edit>DocumentLibraryForm</Edit>
  <New>DocumentLibraryForm</New>
</FormTemplates>
</file>

<file path=customXml/item13.xml><?xml version="1.0" encoding="utf-8"?>
<p:properties xmlns:p="http://schemas.microsoft.com/office/2006/metadata/properties" xmlns:xsi="http://www.w3.org/2001/XMLSchema-instance" xmlns:pc="http://schemas.microsoft.com/office/infopath/2007/PartnerControls">
  <documentManagement>
    <lcf76f155ced4ddcb4097134ff3c332f xmlns="47c31507-2017-49a1-a8b4-a2d52a7f09cf">
      <Terms xmlns="http://schemas.microsoft.com/office/infopath/2007/PartnerControls"/>
    </lcf76f155ced4ddcb4097134ff3c332f>
    <TaxCatchAll xmlns="4b4f5136-51cc-40f9-b8ee-994051844e9d" xsi:nil="true"/>
  </documentManagement>
</p:properties>
</file>

<file path=customXml/item2.xml><?xml version="1.0" encoding="utf-8"?>
<Control xmlns="http://schemas.microsoft.com/VisualStudio/2011/storyboarding/control">
  <Id Name="a3de60e0-5cdb-4b44-b9d1-eb570cde3af4" Revision="1" Stencil="System.MyShapes" StencilVersion="1.0"/>
</Control>
</file>

<file path=customXml/item3.xml><?xml version="1.0" encoding="utf-8"?>
<Control xmlns="http://schemas.microsoft.com/VisualStudio/2011/storyboarding/control">
  <Id Name="782b6d6d-4ab4-4591-b38d-465207773355" Revision="1" Stencil="System.MyShapes" StencilVersion="1.0"/>
</Control>
</file>

<file path=customXml/item4.xml><?xml version="1.0" encoding="utf-8"?>
<Control xmlns="http://schemas.microsoft.com/VisualStudio/2011/storyboarding/control">
  <Id Name="System.Storyboarding.Common.Text" Revision="1" Stencil="System.Storyboarding.Common" StencilVersion="0.1"/>
</Control>
</file>

<file path=customXml/item5.xml><?xml version="1.0" encoding="utf-8"?>
<Control xmlns="http://schemas.microsoft.com/VisualStudio/2011/storyboarding/control">
  <Id Name="3682b783-1ee3-4c4e-b21c-6736bd95551f" Revision="2" Stencil="System.MyShapes" StencilVersion="1.0"/>
</Control>
</file>

<file path=customXml/item6.xml><?xml version="1.0" encoding="utf-8"?>
<Control xmlns="http://schemas.microsoft.com/VisualStudio/2011/storyboarding/control">
  <Id Name="3682b783-1ee3-4c4e-b21c-6736bd95551f" Revision="2" Stencil="System.MyShapes" StencilVersion="1.0"/>
</Control>
</file>

<file path=customXml/item7.xml><?xml version="1.0" encoding="utf-8"?>
<Control xmlns="http://schemas.microsoft.com/VisualStudio/2011/storyboarding/control">
  <Id Name="3682b783-1ee3-4c4e-b21c-6736bd95551f" Revision="1" Stencil="System.MyShapes" StencilVersion="1.0"/>
</Control>
</file>

<file path=customXml/item8.xml><?xml version="1.0" encoding="utf-8"?>
<Control xmlns="http://schemas.microsoft.com/VisualStudio/2011/storyboarding/control">
  <Id Name="a3de60e0-5cdb-4b44-b9d1-eb570cde3af4" Revision="2" Stencil="System.MyShapes" StencilVersion="1.0"/>
</Control>
</file>

<file path=customXml/item9.xml><?xml version="1.0" encoding="utf-8"?>
<Control xmlns="http://schemas.microsoft.com/VisualStudio/2011/storyboarding/control">
  <Id Name="System.Storyboarding.Common.Text" Revision="1" Stencil="System.Storyboarding.Common" StencilVersion="0.1"/>
</Control>
</file>

<file path=customXml/itemProps1.xml><?xml version="1.0" encoding="utf-8"?>
<ds:datastoreItem xmlns:ds="http://schemas.openxmlformats.org/officeDocument/2006/customXml" ds:itemID="{AAD3A396-2E1D-446F-9392-F663233FE9A7}">
  <ds:schemaRefs>
    <ds:schemaRef ds:uri="http://schemas.microsoft.com/VisualStudio/2011/storyboarding/control"/>
  </ds:schemaRefs>
</ds:datastoreItem>
</file>

<file path=customXml/itemProps10.xml><?xml version="1.0" encoding="utf-8"?>
<ds:datastoreItem xmlns:ds="http://schemas.openxmlformats.org/officeDocument/2006/customXml" ds:itemID="{1B5F96B0-8A4D-4B7D-94CA-FDE912DB89B5}">
  <ds:schemaRefs>
    <ds:schemaRef ds:uri="http://schemas.microsoft.com/VisualStudio/2011/storyboarding/control"/>
  </ds:schemaRefs>
</ds:datastoreItem>
</file>

<file path=customXml/itemProps11.xml><?xml version="1.0" encoding="utf-8"?>
<ds:datastoreItem xmlns:ds="http://schemas.openxmlformats.org/officeDocument/2006/customXml" ds:itemID="{59B0196C-79D3-490A-936D-8B8D7897C205}"/>
</file>

<file path=customXml/itemProps12.xml><?xml version="1.0" encoding="utf-8"?>
<ds:datastoreItem xmlns:ds="http://schemas.openxmlformats.org/officeDocument/2006/customXml" ds:itemID="{1FCF4CB5-FCED-47E6-A6FA-67D06C0F4AFE}"/>
</file>

<file path=customXml/itemProps13.xml><?xml version="1.0" encoding="utf-8"?>
<ds:datastoreItem xmlns:ds="http://schemas.openxmlformats.org/officeDocument/2006/customXml" ds:itemID="{29332B83-8BAD-45CE-87A1-C885DA12589B}"/>
</file>

<file path=customXml/itemProps2.xml><?xml version="1.0" encoding="utf-8"?>
<ds:datastoreItem xmlns:ds="http://schemas.openxmlformats.org/officeDocument/2006/customXml" ds:itemID="{AE9414AD-199E-4924-8E3F-B16B338313ED}">
  <ds:schemaRefs>
    <ds:schemaRef ds:uri="http://schemas.microsoft.com/VisualStudio/2011/storyboarding/control"/>
  </ds:schemaRefs>
</ds:datastoreItem>
</file>

<file path=customXml/itemProps3.xml><?xml version="1.0" encoding="utf-8"?>
<ds:datastoreItem xmlns:ds="http://schemas.openxmlformats.org/officeDocument/2006/customXml" ds:itemID="{B385B46F-DC37-4E36-88C6-A520975FA83D}">
  <ds:schemaRefs>
    <ds:schemaRef ds:uri="http://schemas.microsoft.com/VisualStudio/2011/storyboarding/control"/>
  </ds:schemaRefs>
</ds:datastoreItem>
</file>

<file path=customXml/itemProps4.xml><?xml version="1.0" encoding="utf-8"?>
<ds:datastoreItem xmlns:ds="http://schemas.openxmlformats.org/officeDocument/2006/customXml" ds:itemID="{FA9096D8-2D57-43E7-BC78-302734CDABF3}">
  <ds:schemaRefs>
    <ds:schemaRef ds:uri="http://schemas.microsoft.com/VisualStudio/2011/storyboarding/control"/>
  </ds:schemaRefs>
</ds:datastoreItem>
</file>

<file path=customXml/itemProps5.xml><?xml version="1.0" encoding="utf-8"?>
<ds:datastoreItem xmlns:ds="http://schemas.openxmlformats.org/officeDocument/2006/customXml" ds:itemID="{A8C078C1-0B12-4471-BF5F-BD3F47E781D2}">
  <ds:schemaRefs>
    <ds:schemaRef ds:uri="http://schemas.microsoft.com/VisualStudio/2011/storyboarding/control"/>
  </ds:schemaRefs>
</ds:datastoreItem>
</file>

<file path=customXml/itemProps6.xml><?xml version="1.0" encoding="utf-8"?>
<ds:datastoreItem xmlns:ds="http://schemas.openxmlformats.org/officeDocument/2006/customXml" ds:itemID="{983DA3D1-5E57-4AF1-AD13-443F60FD6D57}">
  <ds:schemaRefs>
    <ds:schemaRef ds:uri="http://schemas.microsoft.com/VisualStudio/2011/storyboarding/control"/>
  </ds:schemaRefs>
</ds:datastoreItem>
</file>

<file path=customXml/itemProps7.xml><?xml version="1.0" encoding="utf-8"?>
<ds:datastoreItem xmlns:ds="http://schemas.openxmlformats.org/officeDocument/2006/customXml" ds:itemID="{65A7CDB0-199B-4668-98A2-209DE75D6FAD}">
  <ds:schemaRefs>
    <ds:schemaRef ds:uri="http://schemas.microsoft.com/VisualStudio/2011/storyboarding/control"/>
  </ds:schemaRefs>
</ds:datastoreItem>
</file>

<file path=customXml/itemProps8.xml><?xml version="1.0" encoding="utf-8"?>
<ds:datastoreItem xmlns:ds="http://schemas.openxmlformats.org/officeDocument/2006/customXml" ds:itemID="{80F42BCC-C10F-44FF-9A86-5B532B6BC56E}">
  <ds:schemaRefs>
    <ds:schemaRef ds:uri="http://schemas.microsoft.com/VisualStudio/2011/storyboarding/control"/>
  </ds:schemaRefs>
</ds:datastoreItem>
</file>

<file path=customXml/itemProps9.xml><?xml version="1.0" encoding="utf-8"?>
<ds:datastoreItem xmlns:ds="http://schemas.openxmlformats.org/officeDocument/2006/customXml" ds:itemID="{CF23891F-71C3-41D7-9B26-4DE5CB23EF14}">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0</TotalTime>
  <Words>1490</Words>
  <Application>Microsoft Office PowerPoint</Application>
  <PresentationFormat>Breitbild</PresentationFormat>
  <Paragraphs>249</Paragraphs>
  <Slides>18</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Aptos</vt:lpstr>
      <vt:lpstr>Arabic Typesetting</vt:lpstr>
      <vt:lpstr>Arial</vt:lpstr>
      <vt:lpstr>Wingdings</vt:lpstr>
      <vt:lpstr>1_1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Paula Schneider</dc:creator>
  <cp:lastModifiedBy>Paula Schneider</cp:lastModifiedBy>
  <cp:revision>96</cp:revision>
  <dcterms:created xsi:type="dcterms:W3CDTF">2024-11-18T08:34:02Z</dcterms:created>
  <dcterms:modified xsi:type="dcterms:W3CDTF">2025-04-04T10:03:20Z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0x0101008D4ECEC6BCA62E4DB566187D7585D4CD</vt:lpwstr>
  </property>
</Properties>
</file>