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4"/>
  </p:sldMasterIdLst>
  <p:notesMasterIdLst>
    <p:notesMasterId r:id="rId31"/>
  </p:notesMasterIdLst>
  <p:handoutMasterIdLst>
    <p:handoutMasterId r:id="rId32"/>
  </p:handoutMasterIdLst>
  <p:sldIdLst>
    <p:sldId id="279" r:id="rId15"/>
    <p:sldId id="281" r:id="rId16"/>
    <p:sldId id="282" r:id="rId17"/>
    <p:sldId id="280" r:id="rId18"/>
    <p:sldId id="283" r:id="rId19"/>
    <p:sldId id="289" r:id="rId20"/>
    <p:sldId id="287" r:id="rId21"/>
    <p:sldId id="291" r:id="rId22"/>
    <p:sldId id="290" r:id="rId23"/>
    <p:sldId id="292" r:id="rId24"/>
    <p:sldId id="293" r:id="rId25"/>
    <p:sldId id="295" r:id="rId26"/>
    <p:sldId id="288" r:id="rId27"/>
    <p:sldId id="296" r:id="rId28"/>
    <p:sldId id="286" r:id="rId29"/>
    <p:sldId id="285"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C"/>
    <a:srgbClr val="004992"/>
    <a:srgbClr val="0058B0"/>
    <a:srgbClr val="004080"/>
    <a:srgbClr val="005AB4"/>
    <a:srgbClr val="597A9B"/>
    <a:srgbClr val="00417D"/>
    <a:srgbClr val="014183"/>
    <a:srgbClr val="083D76"/>
    <a:srgbClr val="014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76843" autoAdjust="0"/>
  </p:normalViewPr>
  <p:slideViewPr>
    <p:cSldViewPr snapToGrid="0">
      <p:cViewPr varScale="1">
        <p:scale>
          <a:sx n="64" d="100"/>
          <a:sy n="64" d="100"/>
        </p:scale>
        <p:origin x="274" y="58"/>
      </p:cViewPr>
      <p:guideLst/>
    </p:cSldViewPr>
  </p:slideViewPr>
  <p:notesTextViewPr>
    <p:cViewPr>
      <p:scale>
        <a:sx n="1" d="1"/>
        <a:sy n="1" d="1"/>
      </p:scale>
      <p:origin x="0" y="0"/>
    </p:cViewPr>
  </p:notesTextViewPr>
  <p:notesViewPr>
    <p:cSldViewPr snapToGrid="0">
      <p:cViewPr varScale="1">
        <p:scale>
          <a:sx n="63" d="100"/>
          <a:sy n="63" d="100"/>
        </p:scale>
        <p:origin x="320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heme" Target="theme/theme1.xml"/><Relationship Id="rId8" Type="http://schemas.openxmlformats.org/officeDocument/2006/relationships/customXml" Target="../customXml/item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9BD0853-5E7A-E162-6350-76D81318BE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1A82030-9E95-5060-9C31-67A7718223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EEC7D6-E041-4168-A6E2-9DCACDA9866C}" type="datetimeFigureOut">
              <a:rPr lang="de-DE" smtClean="0"/>
              <a:t>05.06.2025</a:t>
            </a:fld>
            <a:endParaRPr lang="de-DE"/>
          </a:p>
        </p:txBody>
      </p:sp>
      <p:sp>
        <p:nvSpPr>
          <p:cNvPr id="4" name="Fußzeilenplatzhalter 3">
            <a:extLst>
              <a:ext uri="{FF2B5EF4-FFF2-40B4-BE49-F238E27FC236}">
                <a16:creationId xmlns:a16="http://schemas.microsoft.com/office/drawing/2014/main" id="{9546B109-C128-4AC2-6989-42F7227362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9D8DECB-A6C0-0E50-9348-E8170862D6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0D652D-FEF3-4603-88A6-8FB90295FD2A}" type="slidenum">
              <a:rPr lang="de-DE" smtClean="0"/>
              <a:t>‹#›</a:t>
            </a:fld>
            <a:endParaRPr lang="de-DE"/>
          </a:p>
        </p:txBody>
      </p:sp>
    </p:spTree>
    <p:extLst>
      <p:ext uri="{BB962C8B-B14F-4D97-AF65-F5344CB8AC3E}">
        <p14:creationId xmlns:p14="http://schemas.microsoft.com/office/powerpoint/2010/main" val="16767174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FB527A-142C-408D-A25C-79B9FA05A8D3}" type="datetimeFigureOut">
              <a:rPr lang="de-DE" smtClean="0"/>
              <a:t>05.06.2025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E2EEE-6FAC-49E6-99E4-39EFDC209713}" type="slidenum">
              <a:rPr lang="de-DE" smtClean="0"/>
              <a:t>‹#›</a:t>
            </a:fld>
            <a:endParaRPr lang="de-DE"/>
          </a:p>
        </p:txBody>
      </p:sp>
    </p:spTree>
    <p:extLst>
      <p:ext uri="{BB962C8B-B14F-4D97-AF65-F5344CB8AC3E}">
        <p14:creationId xmlns:p14="http://schemas.microsoft.com/office/powerpoint/2010/main" val="17910456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lgn="l">
              <a:buFont typeface="Wingdings" panose="05000000000000000000" pitchFamily="2" charset="2"/>
              <a:buChar char="§"/>
            </a:pPr>
            <a:r>
              <a:rPr lang="de-DE" sz="1200" dirty="0"/>
              <a:t>Definition der Nachhaltigkeit</a:t>
            </a:r>
          </a:p>
          <a:p>
            <a:pPr marL="342900" indent="-342900" algn="l">
              <a:buFont typeface="Wingdings" panose="05000000000000000000" pitchFamily="2" charset="2"/>
              <a:buChar char="§"/>
            </a:pPr>
            <a:r>
              <a:rPr lang="de-DE" sz="1200" dirty="0"/>
              <a:t>Drei-Säulen-Modell der Nachhaltigkeit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t>Greenwashing</a:t>
            </a:r>
          </a:p>
          <a:p>
            <a:pPr marL="342900" indent="-342900" algn="l">
              <a:buFont typeface="Wingdings" panose="05000000000000000000" pitchFamily="2" charset="2"/>
              <a:buChar char="§"/>
            </a:pPr>
            <a:r>
              <a:rPr lang="de-DE" sz="1200" dirty="0" err="1"/>
              <a:t>Auzubi</a:t>
            </a:r>
            <a:r>
              <a:rPr lang="de-DE" sz="1200" dirty="0"/>
              <a:t> »Moritz« und wie Nachhaltigkeit in seinen Alltag integriert ist</a:t>
            </a:r>
          </a:p>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5</a:t>
            </a:fld>
            <a:endParaRPr lang="de-DE"/>
          </a:p>
        </p:txBody>
      </p:sp>
    </p:spTree>
    <p:extLst>
      <p:ext uri="{BB962C8B-B14F-4D97-AF65-F5344CB8AC3E}">
        <p14:creationId xmlns:p14="http://schemas.microsoft.com/office/powerpoint/2010/main" val="3650321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Wir haben heute gelernt:</a:t>
            </a:r>
          </a:p>
          <a:p>
            <a:pPr marL="628650" lvl="1" indent="-171450">
              <a:buFont typeface="Arial" panose="020B0604020202020204" pitchFamily="34" charset="0"/>
              <a:buChar char="•"/>
            </a:pPr>
            <a:r>
              <a:rPr lang="de-DE" dirty="0"/>
              <a:t>Was Nachhaltigkeit bedeutet</a:t>
            </a:r>
          </a:p>
          <a:p>
            <a:pPr marL="628650" lvl="1" indent="-171450">
              <a:buFont typeface="Arial" panose="020B0604020202020204" pitchFamily="34" charset="0"/>
              <a:buChar char="•"/>
            </a:pPr>
            <a:r>
              <a:rPr lang="de-DE" dirty="0"/>
              <a:t>Wie das 3-Säulen-Modell Nachhaltigkeit beschreibt</a:t>
            </a:r>
          </a:p>
          <a:p>
            <a:pPr marL="628650" lvl="1" indent="-171450">
              <a:buFont typeface="Arial" panose="020B0604020202020204" pitchFamily="34" charset="0"/>
              <a:buChar char="•"/>
            </a:pPr>
            <a:r>
              <a:rPr lang="de-DE" dirty="0"/>
              <a:t>Welche Ziele die Welt im Sinne der Nachhaltigkeit befolgen</a:t>
            </a:r>
          </a:p>
          <a:p>
            <a:pPr marL="628650" lvl="1" indent="-171450">
              <a:buFont typeface="Arial" panose="020B0604020202020204" pitchFamily="34" charset="0"/>
              <a:buChar char="•"/>
            </a:pPr>
            <a:r>
              <a:rPr lang="de-DE" dirty="0"/>
              <a:t>Was Greenwashing bedeutet und welche Maßnahmen dagegen helfen</a:t>
            </a:r>
          </a:p>
          <a:p>
            <a:pPr marL="628650" lvl="1" indent="-171450">
              <a:buFont typeface="Arial" panose="020B0604020202020204" pitchFamily="34" charset="0"/>
              <a:buChar char="•"/>
            </a:pPr>
            <a:r>
              <a:rPr lang="de-DE" dirty="0"/>
              <a:t>Wie im Alltag eines Azubis Nachhaltigkeit eine Rolle spielt</a:t>
            </a:r>
          </a:p>
          <a:p>
            <a:r>
              <a:rPr lang="de-DE" dirty="0"/>
              <a:t>Und in den nächsten Modulen werdet ihr alle Detail kennenlernen wie unsere Firma versucht Nachhaltigkeitsziele zu erfüllen.</a:t>
            </a:r>
          </a:p>
          <a:p>
            <a:endParaRPr lang="de-DE" dirty="0"/>
          </a:p>
          <a:p>
            <a:endParaRPr lang="de-DE" dirty="0"/>
          </a:p>
          <a:p>
            <a:r>
              <a:rPr lang="de-DE" dirty="0">
                <a:sym typeface="Wingdings" panose="05000000000000000000" pitchFamily="2" charset="2"/>
              </a:rPr>
              <a:t>habt ihr noch Fragen?</a:t>
            </a:r>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15</a:t>
            </a:fld>
            <a:endParaRPr lang="de-DE"/>
          </a:p>
        </p:txBody>
      </p:sp>
    </p:spTree>
    <p:extLst>
      <p:ext uri="{BB962C8B-B14F-4D97-AF65-F5344CB8AC3E}">
        <p14:creationId xmlns:p14="http://schemas.microsoft.com/office/powerpoint/2010/main" val="311543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Vielen Dank für Ihre Zeit und Aufmerksamkeit. Ich hoffe Sie konnten ein paar neue Informationen mitnehmen.</a:t>
            </a:r>
          </a:p>
          <a:p>
            <a:endParaRPr lang="de-DE" dirty="0"/>
          </a:p>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16</a:t>
            </a:fld>
            <a:endParaRPr lang="de-DE"/>
          </a:p>
        </p:txBody>
      </p:sp>
    </p:spTree>
    <p:extLst>
      <p:ext uri="{BB962C8B-B14F-4D97-AF65-F5344CB8AC3E}">
        <p14:creationId xmlns:p14="http://schemas.microsoft.com/office/powerpoint/2010/main" val="363308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Nachdem eure verschiedenen Interpretationen zu dem Begriff Nachhaltigkeit diskutiert wurden, schauen wir uns im Folgenden die ursprüngliche Definition des Nachhaltigkeitsbegriffs 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chemeClr val="tx1"/>
                </a:solidFill>
              </a:rPr>
              <a:t>Definition: »Nachhaltigkeit oder nachhaltige Entwicklung bedeutet, die Bedürfnisse der Gegenwart so zu befriedigen, dass die Möglichkeiten zukünftiger Generationen nicht eingeschränkt werden.«</a:t>
            </a:r>
            <a:endParaRPr lang="de-DE" sz="1200" baseline="30000"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aus dem Brundtland-Bericht ("</a:t>
            </a:r>
            <a:r>
              <a:rPr lang="de-DE" dirty="0" err="1"/>
              <a:t>Our</a:t>
            </a:r>
            <a:r>
              <a:rPr lang="de-DE" dirty="0"/>
              <a:t> Common Future„)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1987 von der Weltkommission für Umwelt und Entwicklung (WCED) veröffentlicht</a:t>
            </a:r>
          </a:p>
          <a:p>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7</a:t>
            </a:fld>
            <a:endParaRPr lang="de-DE"/>
          </a:p>
        </p:txBody>
      </p:sp>
    </p:spTree>
    <p:extLst>
      <p:ext uri="{BB962C8B-B14F-4D97-AF65-F5344CB8AC3E}">
        <p14:creationId xmlns:p14="http://schemas.microsoft.com/office/powerpoint/2010/main" val="170738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3-Säulen-Modell erläutert, worum es bei Nachhaltigkeit überhaupt geht:</a:t>
            </a:r>
          </a:p>
          <a:p>
            <a:pPr marL="628650" lvl="1" indent="-171450">
              <a:buFont typeface="Arial" panose="020B0604020202020204" pitchFamily="34" charset="0"/>
              <a:buChar char="•"/>
            </a:pPr>
            <a:r>
              <a:rPr lang="de-DE" dirty="0"/>
              <a:t>Ökonomie, Ökologie und Soziales (links im Bild)</a:t>
            </a:r>
          </a:p>
          <a:p>
            <a:pPr marL="628650" lvl="1" indent="-171450">
              <a:buFont typeface="Arial" panose="020B0604020202020204" pitchFamily="34" charset="0"/>
              <a:buChar char="•"/>
            </a:pPr>
            <a:r>
              <a:rPr lang="de-DE" dirty="0"/>
              <a:t>Darstellung als Säulen, weil Dach (Symbolisch für Nachhaltigkeit) ohne jede einzelne Säule nicht standhaft ist (Abhängigkeit der drei Dimensionen)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z.B. kann ein Unternehmen nur dann Nachhaltig sein und nachhaltige Produkte/Dienstleistungen (Ökonomie, Ökologie) anbieten, wenn es finanziell/wirtschaftlich gesehen überlebt (Ökonomie) und auch Akzeptanz durch die Mitarbeiter und Gesellschaft erfährt (Soziales)</a:t>
            </a:r>
          </a:p>
          <a:p>
            <a:pPr marL="171450" lvl="0" indent="-171450">
              <a:buFont typeface="Arial" panose="020B0604020202020204" pitchFamily="34" charset="0"/>
              <a:buChar char="•"/>
            </a:pPr>
            <a:r>
              <a:rPr lang="de-DE" dirty="0"/>
              <a:t>Ökonomische Nachhaltigkeit Definition: Ökonomische Nachhaltigkeit bedeutet, wirtschaftliche Aktivitäten so zu gestalten, dass sie langfristig finanziell tragfähig sind und gleichzeitig die Ressourcen effizient nutzen, um eine stabile Wirtschaft zu gewährleisten [</a:t>
            </a:r>
            <a:r>
              <a:rPr lang="de-DE" dirty="0" err="1"/>
              <a:t>Dyllick</a:t>
            </a:r>
            <a:r>
              <a:rPr lang="de-DE" dirty="0"/>
              <a:t>, T., &amp; </a:t>
            </a:r>
            <a:r>
              <a:rPr lang="de-DE" dirty="0" err="1"/>
              <a:t>Hockerts</a:t>
            </a:r>
            <a:r>
              <a:rPr lang="de-DE" dirty="0"/>
              <a:t>, K. (2002). </a:t>
            </a:r>
            <a:r>
              <a:rPr lang="de-DE" dirty="0" err="1"/>
              <a:t>Beyond</a:t>
            </a:r>
            <a:r>
              <a:rPr lang="de-DE" dirty="0"/>
              <a:t> </a:t>
            </a:r>
            <a:r>
              <a:rPr lang="de-DE" dirty="0" err="1"/>
              <a:t>the</a:t>
            </a:r>
            <a:r>
              <a:rPr lang="de-DE" dirty="0"/>
              <a:t> </a:t>
            </a:r>
            <a:r>
              <a:rPr lang="de-DE" dirty="0" err="1"/>
              <a:t>business</a:t>
            </a:r>
            <a:r>
              <a:rPr lang="de-DE" dirty="0"/>
              <a:t> </a:t>
            </a:r>
            <a:r>
              <a:rPr lang="de-DE" dirty="0" err="1"/>
              <a:t>case</a:t>
            </a:r>
            <a:r>
              <a:rPr lang="de-DE" dirty="0"/>
              <a:t> </a:t>
            </a:r>
            <a:r>
              <a:rPr lang="de-DE" dirty="0" err="1"/>
              <a:t>for</a:t>
            </a:r>
            <a:r>
              <a:rPr lang="de-DE" dirty="0"/>
              <a:t> </a:t>
            </a:r>
            <a:r>
              <a:rPr lang="de-DE" dirty="0" err="1"/>
              <a:t>corporate</a:t>
            </a:r>
            <a:r>
              <a:rPr lang="de-DE" dirty="0"/>
              <a:t> </a:t>
            </a:r>
            <a:r>
              <a:rPr lang="de-DE" dirty="0" err="1"/>
              <a:t>sustainability</a:t>
            </a:r>
            <a:r>
              <a:rPr lang="de-DE" dirty="0"/>
              <a:t>. </a:t>
            </a:r>
            <a:r>
              <a:rPr lang="de-DE" i="1" dirty="0"/>
              <a:t>Business </a:t>
            </a:r>
            <a:r>
              <a:rPr lang="de-DE" i="1" dirty="0" err="1"/>
              <a:t>Strategy</a:t>
            </a:r>
            <a:r>
              <a:rPr lang="de-DE" i="1" dirty="0"/>
              <a:t> and </a:t>
            </a:r>
            <a:r>
              <a:rPr lang="de-DE" i="1" dirty="0" err="1"/>
              <a:t>the</a:t>
            </a:r>
            <a:r>
              <a:rPr lang="de-DE" i="1" dirty="0"/>
              <a:t> Environment</a:t>
            </a:r>
            <a:r>
              <a:rPr lang="de-DE" dirty="0"/>
              <a:t>, 11(2), 130-141]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Ökologische Nachhaltigkeit Definition: Ökologische Nachhaltigkeit bezieht sich auf den Schutz und die Erhaltung natürlicher Ressourcen und Ökosysteme, um sicherzustellen, dass die Umwelt für zukünftige Generationen intakt bleibt. [</a:t>
            </a:r>
            <a:r>
              <a:rPr lang="de-DE" dirty="0" err="1"/>
              <a:t>Goodland</a:t>
            </a:r>
            <a:r>
              <a:rPr lang="de-DE" dirty="0"/>
              <a:t>, R. (1995). The </a:t>
            </a:r>
            <a:r>
              <a:rPr lang="de-DE" dirty="0" err="1"/>
              <a:t>concept</a:t>
            </a:r>
            <a:r>
              <a:rPr lang="de-DE" dirty="0"/>
              <a:t> </a:t>
            </a:r>
            <a:r>
              <a:rPr lang="de-DE" dirty="0" err="1"/>
              <a:t>of</a:t>
            </a:r>
            <a:r>
              <a:rPr lang="de-DE" dirty="0"/>
              <a:t> environmental </a:t>
            </a:r>
            <a:r>
              <a:rPr lang="de-DE" dirty="0" err="1"/>
              <a:t>sustainability</a:t>
            </a:r>
            <a:r>
              <a:rPr lang="de-DE" dirty="0"/>
              <a:t>. </a:t>
            </a:r>
            <a:r>
              <a:rPr lang="de-DE" i="1" dirty="0"/>
              <a:t>Annual Review </a:t>
            </a:r>
            <a:r>
              <a:rPr lang="de-DE" i="1" dirty="0" err="1"/>
              <a:t>of</a:t>
            </a:r>
            <a:r>
              <a:rPr lang="de-DE" i="1" dirty="0"/>
              <a:t> Ecology and </a:t>
            </a:r>
            <a:r>
              <a:rPr lang="de-DE" i="1" dirty="0" err="1"/>
              <a:t>Systematics</a:t>
            </a:r>
            <a:r>
              <a:rPr lang="de-DE" dirty="0"/>
              <a:t>, 26(1), 1-24]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Soziale Nachhaltigkeit Definition: Soziale Nachhaltigkeit umfasst die Förderung von sozialem Zusammenhalt, Gerechtigkeit und Lebensqualität, indem die Grundbedürfnisse aller Menschen erfüllt und soziale Ungleichheiten reduziert werden. [McKenzie, S. (2004). </a:t>
            </a:r>
            <a:r>
              <a:rPr lang="de-DE" dirty="0" err="1"/>
              <a:t>Social</a:t>
            </a:r>
            <a:r>
              <a:rPr lang="de-DE" dirty="0"/>
              <a:t> </a:t>
            </a:r>
            <a:r>
              <a:rPr lang="de-DE" dirty="0" err="1"/>
              <a:t>sustainability</a:t>
            </a:r>
            <a:r>
              <a:rPr lang="de-DE" dirty="0"/>
              <a:t>: </a:t>
            </a:r>
            <a:r>
              <a:rPr lang="de-DE" dirty="0" err="1"/>
              <a:t>Towards</a:t>
            </a:r>
            <a:r>
              <a:rPr lang="de-DE" dirty="0"/>
              <a:t> </a:t>
            </a:r>
            <a:r>
              <a:rPr lang="de-DE" dirty="0" err="1"/>
              <a:t>some</a:t>
            </a:r>
            <a:r>
              <a:rPr lang="de-DE" dirty="0"/>
              <a:t> </a:t>
            </a:r>
            <a:r>
              <a:rPr lang="de-DE" dirty="0" err="1"/>
              <a:t>definitions</a:t>
            </a:r>
            <a:r>
              <a:rPr lang="de-DE" dirty="0"/>
              <a:t>. </a:t>
            </a:r>
            <a:r>
              <a:rPr lang="de-DE" i="1" dirty="0"/>
              <a:t>Hawke Research Institute Working Paper Series</a:t>
            </a:r>
            <a:r>
              <a:rPr lang="de-DE" dirty="0"/>
              <a:t>, </a:t>
            </a:r>
            <a:r>
              <a:rPr lang="de-DE" dirty="0" err="1"/>
              <a:t>No</a:t>
            </a:r>
            <a:r>
              <a:rPr lang="de-DE" dirty="0"/>
              <a:t>. 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Nachhaltigkeit kann widersprüchlich sein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Das Erfüllen/Erreichen einer Säule kann andere Säule verschlechtern, oder das Durchsetzen einer Säule wird von einer anderen verhindert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latin typeface="+mn-lt"/>
              </a:rPr>
              <a:t>Bsp. Ein Unternehmen ersetzt einen giftigen und kritischen Rohstoff durch einen sicheren, umweltfreundlichen Rohstoff, der teurer ist </a:t>
            </a:r>
            <a:r>
              <a:rPr lang="de-DE" dirty="0">
                <a:latin typeface="+mn-lt"/>
                <a:sym typeface="Wingdings" panose="05000000000000000000" pitchFamily="2" charset="2"/>
              </a:rPr>
              <a:t> ökologische &amp; soziale Nachhaltigkeit steigt, ökonomische sinkt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latin typeface="+mn-lt"/>
                <a:sym typeface="Wingdings" panose="05000000000000000000" pitchFamily="2" charset="2"/>
              </a:rPr>
              <a:t>Also immer versuchen einen Kompromiss zu finden, sodass alle Säulen unterstützend wirken können</a:t>
            </a:r>
            <a:endParaRPr lang="de-DE" dirty="0">
              <a:latin typeface="+mn-lt"/>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8</a:t>
            </a:fld>
            <a:endParaRPr lang="de-DE"/>
          </a:p>
        </p:txBody>
      </p:sp>
    </p:spTree>
    <p:extLst>
      <p:ext uri="{BB962C8B-B14F-4D97-AF65-F5344CB8AC3E}">
        <p14:creationId xmlns:p14="http://schemas.microsoft.com/office/powerpoint/2010/main" val="1796566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Nachhaltige Wünsche in klaren Zielen festgehalten (17SDG) sollen bis 2030 erfüllt sein</a:t>
            </a:r>
          </a:p>
          <a:p>
            <a:pPr marL="628650" lvl="1" indent="-171450">
              <a:buFont typeface="Arial" panose="020B0604020202020204" pitchFamily="34" charset="0"/>
              <a:buChar char="•"/>
            </a:pPr>
            <a:r>
              <a:rPr lang="de-DE" dirty="0"/>
              <a:t>von 193 Ländern (fast alle der Erde) beschlossen </a:t>
            </a:r>
            <a:r>
              <a:rPr lang="de-DE" dirty="0">
                <a:sym typeface="Wingdings" panose="05000000000000000000" pitchFamily="2" charset="2"/>
              </a:rPr>
              <a:t> globales Anliegen</a:t>
            </a:r>
            <a:endParaRPr lang="de-DE" dirty="0"/>
          </a:p>
          <a:p>
            <a:pPr marL="628650" lvl="1" indent="-171450">
              <a:buFont typeface="Arial" panose="020B0604020202020204" pitchFamily="34" charset="0"/>
              <a:buChar cha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Ziele alle sehr verschieden. Zeigen, dass es bei Nachhaltigkeit bzw. Nachhaltiger Entwicklung nicht nur um die Umwelt geht, sondern das noch viele weitere Aspekte betrachtet werden müssen (Ökonomie, Soziales, Ökologie wie im 3-Säulen-Modell erläutert)</a:t>
            </a:r>
          </a:p>
          <a:p>
            <a:pPr marL="171450" indent="-171450">
              <a:buFont typeface="Arial" panose="020B0604020202020204" pitchFamily="34" charset="0"/>
              <a:buChar char="•"/>
            </a:pPr>
            <a:endParaRPr lang="de-DE" dirty="0"/>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9</a:t>
            </a:fld>
            <a:endParaRPr lang="de-DE"/>
          </a:p>
        </p:txBody>
      </p:sp>
    </p:spTree>
    <p:extLst>
      <p:ext uri="{BB962C8B-B14F-4D97-AF65-F5344CB8AC3E}">
        <p14:creationId xmlns:p14="http://schemas.microsoft.com/office/powerpoint/2010/main" val="129189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rPr>
              <a:t>https://wirtschaftslexikon.gabler.de/definition/greenwashing-51592</a:t>
            </a:r>
          </a:p>
          <a:p>
            <a:endParaRPr lang="de-DE" sz="1200" dirty="0">
              <a:solidFill>
                <a:schemeClr val="tx1"/>
              </a:solidFill>
            </a:endParaRPr>
          </a:p>
          <a:p>
            <a:pPr marL="171450" indent="-171450">
              <a:buFont typeface="Arial" panose="020B0604020202020204" pitchFamily="34" charset="0"/>
              <a:buChar char="•"/>
            </a:pPr>
            <a:r>
              <a:rPr lang="de-DE" sz="1200" dirty="0">
                <a:solidFill>
                  <a:schemeClr val="tx1"/>
                </a:solidFill>
              </a:rPr>
              <a:t>Doch Nachhaltigkeit erfordert Arbeit und nicht alle sind bereit dafür Kapazitäten einzusetzen: Unternehmen tun auch manchmal so als würden sie auf Nachhaltigkeit acht geben, das nennt man Greenwashing</a:t>
            </a:r>
          </a:p>
          <a:p>
            <a:pPr marL="171450" indent="-171450">
              <a:buFont typeface="Arial" panose="020B0604020202020204" pitchFamily="34" charset="0"/>
              <a:buChar char="•"/>
            </a:pPr>
            <a:r>
              <a:rPr lang="de-DE" sz="1200" dirty="0">
                <a:solidFill>
                  <a:schemeClr val="tx1"/>
                </a:solidFill>
              </a:rPr>
              <a:t>Definition von Greenwashing = der Versuch von Organisationen, durch Kommunikation, Marketing und Einzelmaßnahmen ein ‚grünes Image‘ zu erlangen, ohne entsprechende Maßnahmen im operativen Geschäft systematisch verankert zu haben.</a:t>
            </a:r>
          </a:p>
          <a:p>
            <a:pPr marL="171450" indent="-171450">
              <a:buFont typeface="Arial" panose="020B0604020202020204" pitchFamily="34" charset="0"/>
              <a:buChar char="•"/>
            </a:pPr>
            <a:r>
              <a:rPr lang="de-DE" sz="1200" dirty="0">
                <a:solidFill>
                  <a:schemeClr val="tx1"/>
                </a:solidFill>
              </a:rPr>
              <a:t>Beispiele: </a:t>
            </a:r>
          </a:p>
          <a:p>
            <a:pPr marL="628650" lvl="1" indent="-171450">
              <a:buFont typeface="Arial" panose="020B0604020202020204" pitchFamily="34" charset="0"/>
              <a:buChar char="•"/>
            </a:pPr>
            <a:r>
              <a:rPr lang="de-DE" sz="1800" b="0" i="0" u="none" strike="noStrike" kern="1200" dirty="0">
                <a:solidFill>
                  <a:srgbClr val="000000"/>
                </a:solidFill>
                <a:effectLst/>
                <a:latin typeface="Frutiger LT Com 55 Roman"/>
              </a:rPr>
              <a:t>Irreführende Formulierungen: Begriffe wie umweltfreundlich oder regional sind nicht rechtlich geschützt, genauso wie Naturkosmetik oder Bio-Kosmetik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i="0" u="none" strike="noStrike" kern="1200" dirty="0">
                <a:solidFill>
                  <a:srgbClr val="000000"/>
                </a:solidFill>
                <a:effectLst/>
                <a:latin typeface="Frutiger LT Com 55 Roman"/>
              </a:rPr>
              <a:t>Fragwürdige Nachhaltigkeits- und Qualitätssiegel: Unternehmen erfinden eigene »grüne« Siegel, die nicht durch unabhängige Dritte überprüft werden</a:t>
            </a:r>
          </a:p>
          <a:p>
            <a:pPr marL="628650" lvl="1" indent="-171450">
              <a:buFont typeface="Arial" panose="020B0604020202020204" pitchFamily="34" charset="0"/>
              <a:buChar char="•"/>
            </a:pPr>
            <a:r>
              <a:rPr lang="de-DE" sz="1800" b="0" i="0" u="none" strike="noStrike" kern="1200" dirty="0">
                <a:solidFill>
                  <a:srgbClr val="000000"/>
                </a:solidFill>
                <a:effectLst/>
                <a:latin typeface="Frutiger LT Com 55 Roman"/>
              </a:rPr>
              <a:t>Werben mit Selbstverständlichkeiten: Unternehmen werben z.B. damit, dass sie keine Plastik-Strohhalme mehr verwenden, obwohl dies gesetzlich bereits verboten 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0" i="0" u="none" strike="noStrike" kern="1200" dirty="0">
                <a:solidFill>
                  <a:srgbClr val="000000"/>
                </a:solidFill>
                <a:effectLst/>
                <a:latin typeface="Frutiger LT Com 55 Roman"/>
              </a:rPr>
              <a:t>Leuchtturm-Produkte: ein einziges Produkt/Dienstleistung, das nachhaltig sein soll. Das Kerngeschäft jedoch bleibt weiterhin umweltschädlich</a:t>
            </a:r>
          </a:p>
          <a:p>
            <a:pPr marL="628650" lvl="1" indent="-171450">
              <a:buFont typeface="Arial" panose="020B0604020202020204" pitchFamily="34" charset="0"/>
              <a:buChar char="•"/>
            </a:pPr>
            <a:r>
              <a:rPr lang="de-DE" sz="1800" b="0" i="0" u="none" strike="noStrike" kern="1200" dirty="0">
                <a:solidFill>
                  <a:srgbClr val="000000"/>
                </a:solidFill>
                <a:effectLst/>
                <a:latin typeface="Frutiger LT Com 55 Roman"/>
              </a:rPr>
              <a:t>Grüne Bildsprache: Grün weckt oft Assoziationen </a:t>
            </a:r>
            <a:r>
              <a:rPr lang="de-DE" sz="1800" b="0" i="0" u="none" strike="noStrike" kern="1200" dirty="0">
                <a:solidFill>
                  <a:srgbClr val="000000"/>
                </a:solidFill>
                <a:effectLst/>
                <a:latin typeface="Frutiger LT Com 55 Roman"/>
                <a:sym typeface="Wingdings" panose="05000000000000000000" pitchFamily="2" charset="2"/>
              </a:rPr>
              <a:t></a:t>
            </a:r>
            <a:r>
              <a:rPr lang="de-DE" sz="1800" b="0" i="0" u="none" strike="noStrike" kern="1200" dirty="0">
                <a:solidFill>
                  <a:srgbClr val="000000"/>
                </a:solidFill>
                <a:effectLst/>
                <a:latin typeface="Frutiger LT Com 55 Roman"/>
              </a:rPr>
              <a:t> Unternehmen erhoffen sich durch die Grüne Bildsprache als nachhaltig wahrgenommen zu werden</a:t>
            </a:r>
            <a:endParaRPr lang="de-DE" sz="1800" b="0" i="0" u="none" strike="noStrike" dirty="0">
              <a:effectLst/>
              <a:latin typeface="Arial" panose="020B0604020202020204" pitchFamily="34" charset="0"/>
            </a:endParaRPr>
          </a:p>
          <a:p>
            <a:pPr marL="628650" lvl="1" indent="-171450">
              <a:buFont typeface="Arial" panose="020B0604020202020204" pitchFamily="34" charset="0"/>
              <a:buChar char="•"/>
            </a:pPr>
            <a:endParaRPr lang="de-DE" sz="1200" dirty="0">
              <a:solidFill>
                <a:schemeClr val="tx1"/>
              </a:solidFill>
            </a:endParaRP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10</a:t>
            </a:fld>
            <a:endParaRPr lang="de-DE"/>
          </a:p>
        </p:txBody>
      </p:sp>
    </p:spTree>
    <p:extLst>
      <p:ext uri="{BB962C8B-B14F-4D97-AF65-F5344CB8AC3E}">
        <p14:creationId xmlns:p14="http://schemas.microsoft.com/office/powerpoint/2010/main" val="154061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D9CA-7C57-4403-3253-FBC56EE353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281B98-B898-E8C4-5A8D-479E9F158D9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C821996-31DE-6490-D4D0-441E373031E0}"/>
              </a:ext>
            </a:extLst>
          </p:cNvPr>
          <p:cNvSpPr>
            <a:spLocks noGrp="1"/>
          </p:cNvSpPr>
          <p:nvPr>
            <p:ph type="body" idx="1"/>
          </p:nvPr>
        </p:nvSpPr>
        <p:spPr/>
        <p:txBody>
          <a:bodyPr/>
          <a:lstStyle/>
          <a:p>
            <a:pPr marL="0" lvl="0" indent="0">
              <a:buFont typeface="Arial" panose="020B0604020202020204" pitchFamily="34" charset="0"/>
              <a:buNone/>
            </a:pPr>
            <a:r>
              <a:rPr lang="de-DE" sz="1200" dirty="0">
                <a:solidFill>
                  <a:schemeClr val="tx1"/>
                </a:solidFill>
              </a:rPr>
              <a:t>Maßnahmen auf die auch ihr achten könnt:</a:t>
            </a:r>
          </a:p>
          <a:p>
            <a:pPr marL="171450" lvl="0" indent="-171450">
              <a:buFont typeface="Arial" panose="020B0604020202020204" pitchFamily="34" charset="0"/>
              <a:buChar char="•"/>
            </a:pPr>
            <a:r>
              <a:rPr lang="de-DE" sz="1200" dirty="0">
                <a:solidFill>
                  <a:schemeClr val="tx1"/>
                </a:solidFill>
              </a:rPr>
              <a:t>Bewusstsein für eigene Auswirkungen: z.B. nicht nur auf nachhaltige Produkte für Kunden fokussieren, sondern auch Nachhaltigkeit der eigenen Organisation betrachten</a:t>
            </a:r>
          </a:p>
          <a:p>
            <a:pPr marL="171450" lvl="0" indent="-171450">
              <a:buFont typeface="Arial" panose="020B0604020202020204" pitchFamily="34" charset="0"/>
              <a:buChar char="•"/>
            </a:pPr>
            <a:r>
              <a:rPr lang="de-DE" sz="1200" dirty="0">
                <a:solidFill>
                  <a:schemeClr val="tx1"/>
                </a:solidFill>
              </a:rPr>
              <a:t>Transparenz:</a:t>
            </a:r>
          </a:p>
          <a:p>
            <a:pPr marL="628650" lvl="1" indent="-171450">
              <a:buFont typeface="Arial" panose="020B0604020202020204" pitchFamily="34" charset="0"/>
              <a:buChar char="•"/>
            </a:pPr>
            <a:r>
              <a:rPr lang="de-DE" sz="1200" dirty="0">
                <a:solidFill>
                  <a:schemeClr val="tx1"/>
                </a:solidFill>
              </a:rPr>
              <a:t>klare Zahlen &amp; Fakten</a:t>
            </a:r>
          </a:p>
          <a:p>
            <a:pPr marL="628650" lvl="1" indent="-171450">
              <a:buFont typeface="Arial" panose="020B0604020202020204" pitchFamily="34" charset="0"/>
              <a:buChar char="•"/>
            </a:pPr>
            <a:r>
              <a:rPr lang="de-DE" sz="1200" dirty="0">
                <a:solidFill>
                  <a:schemeClr val="tx1"/>
                </a:solidFill>
              </a:rPr>
              <a:t>eigene Schwächen kennen &amp; nennen</a:t>
            </a:r>
          </a:p>
          <a:p>
            <a:pPr marL="628650" lvl="1" indent="-171450">
              <a:buFont typeface="Arial" panose="020B0604020202020204" pitchFamily="34" charset="0"/>
              <a:buChar char="•"/>
            </a:pPr>
            <a:r>
              <a:rPr lang="de-DE" sz="1200" dirty="0">
                <a:solidFill>
                  <a:schemeClr val="tx1"/>
                </a:solidFill>
              </a:rPr>
              <a:t>Ziele &amp; Maßnahmen kommunizieren</a:t>
            </a:r>
          </a:p>
          <a:p>
            <a:pPr marL="628650" lvl="1" indent="-171450">
              <a:buFont typeface="Arial" panose="020B0604020202020204" pitchFamily="34" charset="0"/>
              <a:buChar char="•"/>
            </a:pPr>
            <a:r>
              <a:rPr lang="de-DE" sz="1200" dirty="0">
                <a:solidFill>
                  <a:schemeClr val="tx1"/>
                </a:solidFill>
              </a:rPr>
              <a:t>nicht nur auf einzelne Leuchtturmprojekte fokussieren </a:t>
            </a:r>
          </a:p>
          <a:p>
            <a:pPr marL="171450" lvl="0" indent="-171450">
              <a:buFont typeface="Arial" panose="020B0604020202020204" pitchFamily="34" charset="0"/>
              <a:buChar char="•"/>
            </a:pPr>
            <a:r>
              <a:rPr lang="de-DE" sz="1200" dirty="0">
                <a:solidFill>
                  <a:schemeClr val="tx1"/>
                </a:solidFill>
              </a:rPr>
              <a:t>Nachweise für Nachhaltigkeit bereitstellen: z.B. Nachhaltigkeitsberichte, etc.</a:t>
            </a:r>
          </a:p>
          <a:p>
            <a:pPr marL="171450" lvl="0" indent="-171450">
              <a:buFont typeface="Arial" panose="020B0604020202020204" pitchFamily="34" charset="0"/>
              <a:buChar char="•"/>
            </a:pPr>
            <a:r>
              <a:rPr lang="de-DE" sz="1200" dirty="0">
                <a:solidFill>
                  <a:schemeClr val="tx1"/>
                </a:solidFill>
              </a:rPr>
              <a:t>Vermeidung von Begriffen wie Bio, natürlich, etc. wenn nicht eindeutig belegbar</a:t>
            </a:r>
          </a:p>
          <a:p>
            <a:pPr marL="171450" lvl="0" indent="-171450">
              <a:buFont typeface="Arial" panose="020B0604020202020204" pitchFamily="34" charset="0"/>
              <a:buChar char="•"/>
            </a:pPr>
            <a:r>
              <a:rPr lang="de-DE" sz="1200" dirty="0">
                <a:solidFill>
                  <a:schemeClr val="tx1"/>
                </a:solidFill>
              </a:rPr>
              <a:t>Vermeidung von vagen Aussagen &amp; missverständlichen Formulierungen</a:t>
            </a:r>
          </a:p>
          <a:p>
            <a:pPr marL="171450" lvl="0" indent="-171450">
              <a:buFont typeface="Arial" panose="020B0604020202020204" pitchFamily="34" charset="0"/>
              <a:buChar char="•"/>
            </a:pPr>
            <a:r>
              <a:rPr lang="de-DE" sz="1200" dirty="0">
                <a:solidFill>
                  <a:schemeClr val="tx1"/>
                </a:solidFill>
              </a:rPr>
              <a:t>Vermeidung von Werben mit Selbstverständlichkeiten: z.B. keine Verwendung von Einwegplastiktüten</a:t>
            </a:r>
          </a:p>
          <a:p>
            <a:pPr marL="0" lvl="0" indent="0">
              <a:buFont typeface="Arial" panose="020B0604020202020204" pitchFamily="34" charset="0"/>
              <a:buNone/>
            </a:pPr>
            <a:endParaRPr lang="de-DE" sz="1200" dirty="0">
              <a:solidFill>
                <a:schemeClr val="tx1"/>
              </a:solidFill>
            </a:endParaRPr>
          </a:p>
        </p:txBody>
      </p:sp>
      <p:sp>
        <p:nvSpPr>
          <p:cNvPr id="4" name="Fußzeilenplatzhalter 3">
            <a:extLst>
              <a:ext uri="{FF2B5EF4-FFF2-40B4-BE49-F238E27FC236}">
                <a16:creationId xmlns:a16="http://schemas.microsoft.com/office/drawing/2014/main" id="{9F5FF8E3-FF37-B090-1B5F-E9963C91A903}"/>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656298AF-A7FB-CFAD-C86C-974DDC3F1F08}"/>
              </a:ext>
            </a:extLst>
          </p:cNvPr>
          <p:cNvSpPr>
            <a:spLocks noGrp="1"/>
          </p:cNvSpPr>
          <p:nvPr>
            <p:ph type="sldNum" sz="quarter" idx="5"/>
          </p:nvPr>
        </p:nvSpPr>
        <p:spPr/>
        <p:txBody>
          <a:bodyPr/>
          <a:lstStyle/>
          <a:p>
            <a:fld id="{C29E2EEE-6FAC-49E6-99E4-39EFDC209713}" type="slidenum">
              <a:rPr lang="de-DE" smtClean="0"/>
              <a:t>11</a:t>
            </a:fld>
            <a:endParaRPr lang="de-DE"/>
          </a:p>
        </p:txBody>
      </p:sp>
    </p:spTree>
    <p:extLst>
      <p:ext uri="{BB962C8B-B14F-4D97-AF65-F5344CB8AC3E}">
        <p14:creationId xmlns:p14="http://schemas.microsoft.com/office/powerpoint/2010/main" val="141913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8DF25-A9E1-BB63-84D0-90A48FE2C1C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CA58A20-F89E-988D-E9C5-2C675CD13AE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5FC32E6-70C0-25FF-4EC2-E0DD63CFFBDF}"/>
              </a:ext>
            </a:extLst>
          </p:cNvPr>
          <p:cNvSpPr>
            <a:spLocks noGrp="1"/>
          </p:cNvSpPr>
          <p:nvPr>
            <p:ph type="body" idx="1"/>
          </p:nvPr>
        </p:nvSpPr>
        <p:spPr/>
        <p:txBody>
          <a:bodyPr/>
          <a:lstStyle/>
          <a:p>
            <a:r>
              <a:rPr lang="de-DE" dirty="0">
                <a:latin typeface="Arial" panose="020B0604020202020204" pitchFamily="34" charset="0"/>
                <a:cs typeface="Arial" panose="020B0604020202020204" pitchFamily="34" charset="0"/>
              </a:rPr>
              <a:t>Was unser Unternehmen explizit im Sinne der Nachhaltigkeit so macht? Und welche Themengebiete dabei relevant sind </a:t>
            </a:r>
            <a:r>
              <a:rPr lang="de-DE" dirty="0">
                <a:latin typeface="Arial" panose="020B0604020202020204" pitchFamily="34" charset="0"/>
                <a:cs typeface="Arial" panose="020B0604020202020204" pitchFamily="34" charset="0"/>
                <a:sym typeface="Wingdings" panose="05000000000000000000" pitchFamily="2" charset="2"/>
              </a:rPr>
              <a:t>lernen wir in den nächsten Modulen nach und nach kennen</a:t>
            </a:r>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EFDBE314-663E-DC68-B34D-306A21CCB29C}"/>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CDC3F466-2085-98A8-D13F-9A007D505E94}"/>
              </a:ext>
            </a:extLst>
          </p:cNvPr>
          <p:cNvSpPr>
            <a:spLocks noGrp="1"/>
          </p:cNvSpPr>
          <p:nvPr>
            <p:ph type="sldNum" sz="quarter" idx="5"/>
          </p:nvPr>
        </p:nvSpPr>
        <p:spPr/>
        <p:txBody>
          <a:bodyPr/>
          <a:lstStyle/>
          <a:p>
            <a:fld id="{C29E2EEE-6FAC-49E6-99E4-39EFDC209713}" type="slidenum">
              <a:rPr lang="de-DE" smtClean="0"/>
              <a:t>12</a:t>
            </a:fld>
            <a:endParaRPr lang="de-DE"/>
          </a:p>
        </p:txBody>
      </p:sp>
    </p:spTree>
    <p:extLst>
      <p:ext uri="{BB962C8B-B14F-4D97-AF65-F5344CB8AC3E}">
        <p14:creationId xmlns:p14="http://schemas.microsoft.com/office/powerpoint/2010/main" val="1196944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weiteren Schulungen  lernt ihr noch viele verschiedene Gebiete kennen, die helfen die Nachhaltigkeitsziele der Firma zu unterstützen. Aber schauen wir uns hier zusammen einmal den Alltag eines Auszubildenden aus unserer Firma an und wobei er überall (wenn auch unbewusst) Kontakt mit Nachhaltigkeit hat:</a:t>
            </a:r>
          </a:p>
          <a:p>
            <a:endParaRPr lang="de-DE" dirty="0"/>
          </a:p>
          <a:p>
            <a:r>
              <a:rPr lang="de-DE" dirty="0"/>
              <a:t>Das hier ist Moritz! Er will in unserer Firma Industriemechaniker werden und ist bereits im 2 Lehrjahr</a:t>
            </a:r>
          </a:p>
        </p:txBody>
      </p:sp>
      <p:sp>
        <p:nvSpPr>
          <p:cNvPr id="4" name="Fußzeilenplatzhalter 3"/>
          <p:cNvSpPr>
            <a:spLocks noGrp="1"/>
          </p:cNvSpPr>
          <p:nvPr>
            <p:ph type="ftr" sz="quarter" idx="4"/>
          </p:nvPr>
        </p:nvSpPr>
        <p:spPr/>
        <p:txBody>
          <a:bodyPr/>
          <a:lstStyle/>
          <a:p>
            <a:endParaRPr lang="de-DE"/>
          </a:p>
        </p:txBody>
      </p:sp>
      <p:sp>
        <p:nvSpPr>
          <p:cNvPr id="5" name="Foliennummernplatzhalter 4"/>
          <p:cNvSpPr>
            <a:spLocks noGrp="1"/>
          </p:cNvSpPr>
          <p:nvPr>
            <p:ph type="sldNum" sz="quarter" idx="5"/>
          </p:nvPr>
        </p:nvSpPr>
        <p:spPr/>
        <p:txBody>
          <a:bodyPr/>
          <a:lstStyle/>
          <a:p>
            <a:fld id="{C29E2EEE-6FAC-49E6-99E4-39EFDC209713}" type="slidenum">
              <a:rPr lang="de-DE" smtClean="0"/>
              <a:t>13</a:t>
            </a:fld>
            <a:endParaRPr lang="de-DE"/>
          </a:p>
        </p:txBody>
      </p:sp>
    </p:spTree>
    <p:extLst>
      <p:ext uri="{BB962C8B-B14F-4D97-AF65-F5344CB8AC3E}">
        <p14:creationId xmlns:p14="http://schemas.microsoft.com/office/powerpoint/2010/main" val="139773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7928A-1120-6817-B57A-94984C50249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B6300A-12D7-FBB3-AEFF-1EB00F7334A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1301A57-6713-9DD2-BDC8-91D2B9D6F91B}"/>
              </a:ext>
            </a:extLst>
          </p:cNvPr>
          <p:cNvSpPr>
            <a:spLocks noGrp="1"/>
          </p:cNvSpPr>
          <p:nvPr>
            <p:ph type="body" idx="1"/>
          </p:nvPr>
        </p:nvSpPr>
        <p:spPr/>
        <p:txBody>
          <a:bodyPr/>
          <a:lstStyle/>
          <a:p>
            <a:r>
              <a:rPr lang="de-DE" dirty="0"/>
              <a:t>So schaut Moritz Tag aus:</a:t>
            </a:r>
          </a:p>
          <a:p>
            <a:pPr marL="0" indent="0" rtl="0">
              <a:buNone/>
            </a:pPr>
            <a:r>
              <a:rPr lang="de-DE" sz="1200" b="1" dirty="0"/>
              <a:t>5:30 Uhr – Aufstehen</a:t>
            </a:r>
          </a:p>
          <a:p>
            <a:pPr marL="0" indent="0" rtl="0">
              <a:buNone/>
            </a:pPr>
            <a:r>
              <a:rPr lang="de-DE" sz="1200" dirty="0"/>
              <a:t>Moritz beginnt seinen Tag früh. Sein Wecker klingelt um 6:00 Uhr. Er nutzt eine App auf seinem energieeffizienten Smartphone, welches er über Nacht im Flugmodus hat, um Strom zu sparen. Nach dem Aufstehen nimmt Moritz eine kurze, kalte Dusche, um Wasser und Energie zu sparen. Beim Zähneputzen und Händewaschen achtet er darauf, das Wasser nur bei Bedarf laufen zu lassen.</a:t>
            </a:r>
          </a:p>
          <a:p>
            <a:pPr marL="0" indent="0" rtl="0">
              <a:buNone/>
            </a:pPr>
            <a:r>
              <a:rPr lang="de-DE" sz="1200" b="1" dirty="0"/>
              <a:t>6:00 Uhr – Frühstück</a:t>
            </a:r>
          </a:p>
          <a:p>
            <a:pPr marL="0" indent="0" rtl="0">
              <a:buNone/>
            </a:pPr>
            <a:r>
              <a:rPr lang="de-DE" sz="1200" dirty="0"/>
              <a:t>Moritz bereitet sich ein gesundes Frühstück aus regionalen und biologischen Produkten zu. Das Brot kommt vom lokalen Bäcker, der auf traditionelle und umweltschonende Methoden setzt, und das Gemüse aus dem eigenen Garten oder vom Bauernmarkt. Er vermeidet Plastikverpackungen und kauft möglichst unverpackte Lebensmittel.</a:t>
            </a:r>
          </a:p>
          <a:p>
            <a:pPr marL="0" indent="0" rtl="0">
              <a:buNone/>
            </a:pPr>
            <a:r>
              <a:rPr lang="de-DE" sz="1200" b="1" dirty="0"/>
              <a:t>6:15 Uhr – Anreise zur Arbeit</a:t>
            </a:r>
          </a:p>
          <a:p>
            <a:pPr marL="0" indent="0" rtl="0">
              <a:buNone/>
            </a:pPr>
            <a:r>
              <a:rPr lang="de-DE" sz="1200" dirty="0"/>
              <a:t>Moritz fährt mit dem Fahrrad zur Arbeit, das er sich gebraucht gekauft hat. Sein Arbeitgeber hat eine gute Fahrrad-Infrastruktur mit sicheren Abstellmöglichkeiten und Duschen für Mitarbeiter, die mit dem Fahrrad kommen. An Regentagen nutzt er die öffentlichen Verkehrsmittel und verzichtet bewusst auf ein eigenes Auto.</a:t>
            </a:r>
          </a:p>
          <a:p>
            <a:pPr marL="0" indent="0" rtl="0">
              <a:buNone/>
            </a:pPr>
            <a:r>
              <a:rPr lang="de-DE" sz="1200" b="1" dirty="0"/>
              <a:t>7:00 Uhr – Arbeitsbeginn</a:t>
            </a:r>
          </a:p>
          <a:p>
            <a:pPr marL="0" indent="0" rtl="0">
              <a:buNone/>
            </a:pPr>
            <a:r>
              <a:rPr lang="de-DE" sz="1200" dirty="0"/>
              <a:t>In der Firma beginnt Moritz seinen Tag in der Produktionshalle. Er überprüft die Maschinen und stellt sicher, dass alle Einstellungen energieeffizient sind. Heute arbeitet er an einer CNC-Fräsmaschine. </a:t>
            </a:r>
          </a:p>
          <a:p>
            <a:pPr marL="0" indent="0" rtl="0">
              <a:buNone/>
            </a:pPr>
            <a:r>
              <a:rPr lang="de-DE" sz="1200" b="1" dirty="0"/>
              <a:t>9:30 Uhr – Nachhaltigkeit im Fertigungsprozess</a:t>
            </a:r>
          </a:p>
          <a:p>
            <a:pPr marL="0" indent="0" rtl="0">
              <a:buNone/>
            </a:pPr>
            <a:r>
              <a:rPr lang="de-DE" sz="1200" dirty="0"/>
              <a:t>Moritz ist verantwortlich für die Entsorgung der Metallspäne, die bei der Bearbeitung anfallen. Er sorgt dafür, dass die Späne korrekt getrennt werden. Durch eine genaue Trennung der Materialien trägt er dazu bei, dass wertvolle Rohstoffe recycelt und wiederverwendet werden können.</a:t>
            </a:r>
          </a:p>
          <a:p>
            <a:pPr marL="0" indent="0" rtl="0">
              <a:buNone/>
            </a:pPr>
            <a:r>
              <a:rPr lang="de-DE" sz="1200" b="1" dirty="0"/>
              <a:t>10:30 Uhr – Proaktive Verbesserungsvorschläge</a:t>
            </a:r>
          </a:p>
          <a:p>
            <a:pPr marL="0" indent="0" rtl="0">
              <a:buNone/>
            </a:pPr>
            <a:r>
              <a:rPr lang="de-DE" sz="1200" dirty="0"/>
              <a:t>Moritz hat sich mit seinen Kollegen überlegt, wie sie den Energieverbrauch weiter senken können. Er schlägt vor, Bewegungsmelder für die Beleuchtung in selten genutzten Bereichen zu installieren. Sein Vorgesetzter ist begeistert von der Idee und plant, diese umzusetzen.</a:t>
            </a:r>
          </a:p>
          <a:p>
            <a:pPr marL="0" indent="0" rtl="0">
              <a:buNone/>
            </a:pPr>
            <a:r>
              <a:rPr lang="de-DE" sz="1200" b="1" dirty="0"/>
              <a:t>12:00 Uhr – Mittagspause und Eigeninitiative</a:t>
            </a:r>
          </a:p>
          <a:p>
            <a:pPr marL="0" indent="0" rtl="0">
              <a:buNone/>
            </a:pPr>
            <a:r>
              <a:rPr lang="de-DE" sz="1200" dirty="0"/>
              <a:t>In der Mittagspause isst Moritz entweder selbst zubereitete Mahlzeiten oder er besucht die Kantine, die regionale und biologische Speisen anbietet. Den Kaffee nimmt er aus seinem Mehrwegbecher.</a:t>
            </a:r>
          </a:p>
          <a:p>
            <a:pPr marL="0" indent="0">
              <a:buNone/>
            </a:pPr>
            <a:r>
              <a:rPr lang="de-DE" sz="1200" dirty="0"/>
              <a:t>Beim Lesen einer Zeitschrift stolpert über Moritz über einen Artikel, in welchem über umweltfreundliche Schmiermittel berichtet wird. Diese sind biologisch abbaubar und reduzieren die Umweltbelastung. Ihm fällt ein, dass er heute morgen bei ihrer Arbeit an der CNC-Fräse herkömmliche Schmiermittel verwendet hat. </a:t>
            </a:r>
          </a:p>
          <a:p>
            <a:pPr marL="0" indent="0">
              <a:buNone/>
            </a:pPr>
            <a:r>
              <a:rPr lang="de-DE" sz="1200" dirty="0"/>
              <a:t>Bevor er es vergisst, nutzt Moritz das digitale schwarze Brett von IMS GEAR, um die Verwendung umweltfreundlicher Schmiermittel als Nachhaltigkeits-Maßnahme vorzuschlagen. Sein Vorschlag kann von anderen Auszubildenden und Mitarbeitenden kommentiert werden. Zusammen mit anderen Vorschlägen, wird seine Idee in einem regelmäßig stattfindenden Treffen der Führungskräfte diskutiert und evaluiert. Sofern der Vorschlag angenommen wird, kann Moritz darauf hoffen, dass seine Eigeninitiative mit einer firmenweiten Mitteilung gewürdigt wird.</a:t>
            </a:r>
          </a:p>
          <a:p>
            <a:pPr marL="0" indent="0" rtl="0">
              <a:buNone/>
            </a:pPr>
            <a:r>
              <a:rPr lang="de-DE" sz="1200" b="1" dirty="0"/>
              <a:t>13:00 Uhr – Nachmittagssession</a:t>
            </a:r>
          </a:p>
          <a:p>
            <a:pPr marL="0" indent="0" rtl="0">
              <a:buNone/>
            </a:pPr>
            <a:r>
              <a:rPr lang="de-DE" sz="1200" dirty="0"/>
              <a:t>Nach der Pause geht es zurück an die Arbeit. Moritz soll einige Getriebekomponenten aus Kunststoff drucken. Das dafür notwendige Filament erstellt er selbst, indem er  Kunststoffreste aus den vorangegangenen Fehldrucken zu feinem Granulat zerkleinert und in den neuen Extruder einfüllt.</a:t>
            </a:r>
          </a:p>
          <a:p>
            <a:pPr marL="0" indent="0" rtl="0">
              <a:buNone/>
            </a:pPr>
            <a:r>
              <a:rPr lang="de-DE" sz="1200" b="1" dirty="0"/>
              <a:t>15:00 Uhr – Nachhaltigkeit im Lager</a:t>
            </a:r>
          </a:p>
          <a:p>
            <a:pPr marL="0" indent="0" rtl="0">
              <a:buNone/>
            </a:pPr>
            <a:r>
              <a:rPr lang="de-DE" sz="1200" dirty="0"/>
              <a:t>Moritz hilft heute im Lager aus und achtet darauf, dass das Werkstor im Winter stets geschlossen bleibt, um Energie für die Heizung zu sparen. Er schlägt vor, ein automatisches Schließsystem zu installieren, um die Heizkosten zu senken und die Effizienz zu steigern.</a:t>
            </a:r>
          </a:p>
          <a:p>
            <a:pPr marL="0" indent="0">
              <a:buNone/>
            </a:pPr>
            <a:r>
              <a:rPr lang="de-DE" sz="1200" b="1" dirty="0"/>
              <a:t>15:45 Uhr – Aufräumen</a:t>
            </a:r>
          </a:p>
          <a:p>
            <a:pPr marL="0" indent="0">
              <a:buNone/>
            </a:pPr>
            <a:r>
              <a:rPr lang="de-DE" sz="1200" dirty="0"/>
              <a:t>Am Ende seiner Arbeit räumt Moritz alle seine Arbeitsmittel auf und schaltet die Beleuchtung im Schulungsraum, sowie in der Werkstatt ab. Er lüftet sein Büro durch öffnen der Fenster, um mit der Klimaanlage keinen Strom zu verschwenden. Er kontrolliert noch einmal, ob seine Maschinen wirklich ausgeschaltet sind. Zudem achtet er darauf, dass alle Fenster wieder geschlossen sind, um Heizkosten zu sparen.</a:t>
            </a:r>
          </a:p>
          <a:p>
            <a:pPr marL="0" indent="0" rtl="0">
              <a:buNone/>
            </a:pPr>
            <a:r>
              <a:rPr lang="de-DE" sz="1200" b="1" dirty="0"/>
              <a:t>16:00 Uhr – Feierabend</a:t>
            </a:r>
          </a:p>
          <a:p>
            <a:pPr marL="0" indent="0" rtl="0">
              <a:buNone/>
            </a:pPr>
            <a:r>
              <a:rPr lang="de-DE" sz="1200" dirty="0"/>
              <a:t>Nach der Arbeit fährt Moritz wieder mit dem Fahrrad nach Hause. Auf dem Weg macht er einen kurzen Stopp im Bioladen, um frische, unverpackte Lebensmittel für das Abendessen zu kaufen.</a:t>
            </a:r>
          </a:p>
          <a:p>
            <a:pPr marL="0" indent="0" rtl="0">
              <a:buNone/>
            </a:pPr>
            <a:r>
              <a:rPr lang="de-DE" sz="1200" dirty="0"/>
              <a:t>Zuhause angekommen, widmet sich Moritz seinen Hobbys. Er geht gerne wandern oder trifft sich mit Freunden. Wenn das Wetter nicht mitspielt, schaut er gerne Serien oder spielt Computer. </a:t>
            </a:r>
            <a:br>
              <a:rPr lang="de-DE" sz="1200" dirty="0"/>
            </a:br>
            <a:r>
              <a:rPr lang="de-DE" sz="1200" dirty="0"/>
              <a:t>Er vermeidet jedoch unnötigen Stromverbrauch, indem er energiesparende Geräte und LED-Leuchten benutzt.</a:t>
            </a:r>
          </a:p>
          <a:p>
            <a:pPr marL="0" indent="0" rtl="0">
              <a:buNone/>
            </a:pPr>
            <a:r>
              <a:rPr lang="de-DE" sz="1200" b="1" dirty="0"/>
              <a:t>19:00 Uhr – Abendessen</a:t>
            </a:r>
          </a:p>
          <a:p>
            <a:pPr marL="0" indent="0" rtl="0">
              <a:buNone/>
            </a:pPr>
            <a:r>
              <a:rPr lang="de-DE" sz="1200" dirty="0"/>
              <a:t>Moritz bereitet ein einfaches, gesundes Abendessen aus regionalen und saisonalen Zutaten zu. </a:t>
            </a:r>
            <a:br>
              <a:rPr lang="de-DE" sz="1200" dirty="0"/>
            </a:br>
            <a:r>
              <a:rPr lang="de-DE" sz="1200" dirty="0"/>
              <a:t>Er achtet darauf, keine Lebensmittel zu verschwenden und plant seine Mahlzeiten entsprechend.</a:t>
            </a:r>
          </a:p>
          <a:p>
            <a:pPr marL="0" indent="0" rtl="0">
              <a:buNone/>
            </a:pPr>
            <a:r>
              <a:rPr lang="de-DE" sz="1200" b="1" dirty="0"/>
              <a:t>20:00 Uhr – Entspannung und Vorbereitung auf den nächsten Tag</a:t>
            </a:r>
          </a:p>
          <a:p>
            <a:pPr marL="0" indent="0" rtl="0">
              <a:buNone/>
            </a:pPr>
            <a:r>
              <a:rPr lang="de-DE" sz="1200" dirty="0"/>
              <a:t>Vor dem Schlafengehen achtet Moritz darauf, elektronische Geräte komplett auszuschalten, anstatt sie im Standby-Modus zu lassen. Er liest noch ein wenig und geht dann um 22:00 Uhr ins Bett, um ausreichend Schlaf für den nächsten Tag zu bekommen.</a:t>
            </a:r>
          </a:p>
        </p:txBody>
      </p:sp>
      <p:sp>
        <p:nvSpPr>
          <p:cNvPr id="4" name="Fußzeilenplatzhalter 3">
            <a:extLst>
              <a:ext uri="{FF2B5EF4-FFF2-40B4-BE49-F238E27FC236}">
                <a16:creationId xmlns:a16="http://schemas.microsoft.com/office/drawing/2014/main" id="{EC844C82-2866-99E9-0247-8550468E5D57}"/>
              </a:ext>
            </a:extLst>
          </p:cNvPr>
          <p:cNvSpPr>
            <a:spLocks noGrp="1"/>
          </p:cNvSpPr>
          <p:nvPr>
            <p:ph type="ftr" sz="quarter" idx="4"/>
          </p:nvPr>
        </p:nvSpPr>
        <p:spPr/>
        <p:txBody>
          <a:bodyPr/>
          <a:lstStyle/>
          <a:p>
            <a:endParaRPr lang="de-DE"/>
          </a:p>
        </p:txBody>
      </p:sp>
      <p:sp>
        <p:nvSpPr>
          <p:cNvPr id="5" name="Foliennummernplatzhalter 4">
            <a:extLst>
              <a:ext uri="{FF2B5EF4-FFF2-40B4-BE49-F238E27FC236}">
                <a16:creationId xmlns:a16="http://schemas.microsoft.com/office/drawing/2014/main" id="{0A21E498-C216-C632-D93A-52BC8071253B}"/>
              </a:ext>
            </a:extLst>
          </p:cNvPr>
          <p:cNvSpPr>
            <a:spLocks noGrp="1"/>
          </p:cNvSpPr>
          <p:nvPr>
            <p:ph type="sldNum" sz="quarter" idx="5"/>
          </p:nvPr>
        </p:nvSpPr>
        <p:spPr/>
        <p:txBody>
          <a:bodyPr/>
          <a:lstStyle/>
          <a:p>
            <a:fld id="{C29E2EEE-6FAC-49E6-99E4-39EFDC209713}" type="slidenum">
              <a:rPr lang="de-DE" smtClean="0"/>
              <a:t>14</a:t>
            </a:fld>
            <a:endParaRPr lang="de-DE"/>
          </a:p>
        </p:txBody>
      </p:sp>
    </p:spTree>
    <p:extLst>
      <p:ext uri="{BB962C8B-B14F-4D97-AF65-F5344CB8AC3E}">
        <p14:creationId xmlns:p14="http://schemas.microsoft.com/office/powerpoint/2010/main" val="1444381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tt">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D914630-E206-64DB-FDF0-406A9024BBF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13391"/>
          <a:stretch/>
        </p:blipFill>
        <p:spPr bwMode="auto">
          <a:xfrm>
            <a:off x="2292573" y="0"/>
            <a:ext cx="9899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Verzögerung 6">
            <a:extLst>
              <a:ext uri="{FF2B5EF4-FFF2-40B4-BE49-F238E27FC236}">
                <a16:creationId xmlns:a16="http://schemas.microsoft.com/office/drawing/2014/main" id="{67AEA439-D1CE-8696-50AF-C599BDAF7B00}"/>
              </a:ext>
            </a:extLst>
          </p:cNvPr>
          <p:cNvSpPr/>
          <p:nvPr userDrawn="1"/>
        </p:nvSpPr>
        <p:spPr bwMode="gray">
          <a:xfrm>
            <a:off x="0" y="0"/>
            <a:ext cx="5417040" cy="6858000"/>
          </a:xfrm>
          <a:prstGeom prst="flowChartDelay">
            <a:avLst/>
          </a:prstGeom>
          <a:solidFill>
            <a:srgbClr val="003B7C"/>
          </a:solidFill>
          <a:ln w="12700" cap="flat" cmpd="sng" algn="ctr">
            <a:noFill/>
            <a:prstDash val="solid"/>
            <a:miter lim="800000"/>
          </a:ln>
          <a:effectLst/>
        </p:spPr>
        <p:txBody>
          <a:bodyPr wrap="square" rtlCol="0" anchor="ctr">
            <a:noAutofit/>
          </a:bodyPr>
          <a:lstStyle/>
          <a:p>
            <a:pPr algn="ctr">
              <a:defRPr/>
            </a:pPr>
            <a:endParaRPr lang="en-US" kern="0" dirty="0">
              <a:solidFill>
                <a:srgbClr val="FFFFFF"/>
              </a:solidFill>
              <a:latin typeface="Arial" panose="020B0604020202020204"/>
              <a:cs typeface="Arial"/>
            </a:endParaRPr>
          </a:p>
        </p:txBody>
      </p:sp>
      <p:sp>
        <p:nvSpPr>
          <p:cNvPr id="26" name="Footer Placeholder 4">
            <a:extLst>
              <a:ext uri="{FF2B5EF4-FFF2-40B4-BE49-F238E27FC236}">
                <a16:creationId xmlns:a16="http://schemas.microsoft.com/office/drawing/2014/main" id="{4AA5BFE9-BAB4-93DA-8DC1-B6B030ABA40F}"/>
              </a:ext>
            </a:extLst>
          </p:cNvPr>
          <p:cNvSpPr txBox="1">
            <a:spLocks/>
          </p:cNvSpPr>
          <p:nvPr userDrawn="1"/>
        </p:nvSpPr>
        <p:spPr bwMode="gray">
          <a:xfrm>
            <a:off x="974672" y="6617933"/>
            <a:ext cx="8640000" cy="108000"/>
          </a:xfrm>
          <a:prstGeom prst="rect">
            <a:avLst/>
          </a:prstGeom>
        </p:spPr>
        <p:txBody>
          <a:bodyPr vert="horz" lIns="0" tIns="0" rIns="0" bIns="0" rtlCol="0" anchor="ctr"/>
          <a:lstStyle>
            <a:defPPr>
              <a:defRPr lang="de-DE"/>
            </a:defPPr>
            <a:lvl1pPr marL="0" marR="0" indent="0" algn="l" defTabSz="914400" rtl="0" eaLnBrk="1" fontAlgn="auto" latinLnBrk="0" hangingPunct="1">
              <a:lnSpc>
                <a:spcPct val="100000"/>
              </a:lnSpc>
              <a:spcBef>
                <a:spcPts val="0"/>
              </a:spcBef>
              <a:spcAft>
                <a:spcPts val="0"/>
              </a:spcAft>
              <a:buClrTx/>
              <a:buSzTx/>
              <a:buFontTx/>
              <a:buNone/>
              <a:tabLst/>
              <a:defRPr sz="700" kern="1200">
                <a:noFill/>
                <a:latin typeface="+mn-lt"/>
                <a:ea typeface="+mn-ea"/>
                <a:cs typeface="+mn-cs"/>
              </a:defRPr>
            </a:lvl1pPr>
            <a:lvl2pPr marL="457200" algn="l" defTabSz="914400" rtl="0" eaLnBrk="1" latinLnBrk="0" hangingPunct="1">
              <a:defRPr sz="1800" kern="1200">
                <a:noFill/>
                <a:latin typeface="+mn-lt"/>
                <a:ea typeface="+mn-ea"/>
                <a:cs typeface="+mn-cs"/>
              </a:defRPr>
            </a:lvl2pPr>
            <a:lvl3pPr marL="914400" algn="l" defTabSz="914400" rtl="0" eaLnBrk="1" latinLnBrk="0" hangingPunct="1">
              <a:defRPr sz="1800" kern="1200">
                <a:noFill/>
                <a:latin typeface="+mn-lt"/>
                <a:ea typeface="+mn-ea"/>
                <a:cs typeface="+mn-cs"/>
              </a:defRPr>
            </a:lvl3pPr>
            <a:lvl4pPr marL="1371600" algn="l" defTabSz="914400" rtl="0" eaLnBrk="1" latinLnBrk="0" hangingPunct="1">
              <a:defRPr sz="1800" kern="1200">
                <a:noFill/>
                <a:latin typeface="+mn-lt"/>
                <a:ea typeface="+mn-ea"/>
                <a:cs typeface="+mn-cs"/>
              </a:defRPr>
            </a:lvl4pPr>
            <a:lvl5pPr marL="1828800" algn="l" defTabSz="914400" rtl="0" eaLnBrk="1" latinLnBrk="0" hangingPunct="1">
              <a:defRPr sz="1800" kern="1200">
                <a:noFill/>
                <a:latin typeface="+mn-lt"/>
                <a:ea typeface="+mn-ea"/>
                <a:cs typeface="+mn-cs"/>
              </a:defRPr>
            </a:lvl5pPr>
            <a:lvl6pPr marL="2286000" algn="l" defTabSz="914400" rtl="0" eaLnBrk="1" latinLnBrk="0" hangingPunct="1">
              <a:defRPr sz="1800" kern="1200">
                <a:noFill/>
                <a:latin typeface="+mn-lt"/>
                <a:ea typeface="+mn-ea"/>
                <a:cs typeface="+mn-cs"/>
              </a:defRPr>
            </a:lvl6pPr>
            <a:lvl7pPr marL="2743200" algn="l" defTabSz="914400" rtl="0" eaLnBrk="1" latinLnBrk="0" hangingPunct="1">
              <a:defRPr sz="1800" kern="1200">
                <a:noFill/>
                <a:latin typeface="+mn-lt"/>
                <a:ea typeface="+mn-ea"/>
                <a:cs typeface="+mn-cs"/>
              </a:defRPr>
            </a:lvl7pPr>
            <a:lvl8pPr marL="3200400" algn="l" defTabSz="914400" rtl="0" eaLnBrk="1" latinLnBrk="0" hangingPunct="1">
              <a:defRPr sz="1800" kern="1200">
                <a:noFill/>
                <a:latin typeface="+mn-lt"/>
                <a:ea typeface="+mn-ea"/>
                <a:cs typeface="+mn-cs"/>
              </a:defRPr>
            </a:lvl8pPr>
            <a:lvl9pPr marL="3657600" algn="l" defTabSz="914400" rtl="0" eaLnBrk="1" latinLnBrk="0" hangingPunct="1">
              <a:defRPr sz="1800" kern="1200">
                <a:noFill/>
                <a:latin typeface="+mn-lt"/>
                <a:ea typeface="+mn-ea"/>
                <a:cs typeface="+mn-cs"/>
              </a:defRPr>
            </a:lvl9pPr>
          </a:lstStyle>
          <a:p>
            <a:r>
              <a:rPr lang="en-US" dirty="0">
                <a:latin typeface="Arial"/>
                <a:cs typeface="Arial"/>
              </a:rPr>
              <a:t>XXX</a:t>
            </a:r>
          </a:p>
        </p:txBody>
      </p:sp>
      <p:sp>
        <p:nvSpPr>
          <p:cNvPr id="29" name="Date Placeholder 3">
            <a:extLst>
              <a:ext uri="{FF2B5EF4-FFF2-40B4-BE49-F238E27FC236}">
                <a16:creationId xmlns:a16="http://schemas.microsoft.com/office/drawing/2014/main" id="{E63E7786-C120-9B21-7602-2BBB2F79FCC1}"/>
              </a:ext>
            </a:extLst>
          </p:cNvPr>
          <p:cNvSpPr txBox="1">
            <a:spLocks/>
          </p:cNvSpPr>
          <p:nvPr userDrawn="1"/>
        </p:nvSpPr>
        <p:spPr bwMode="gray">
          <a:xfrm>
            <a:off x="11121231" y="6617933"/>
            <a:ext cx="488950" cy="108000"/>
          </a:xfrm>
          <a:prstGeom prst="rect">
            <a:avLst/>
          </a:prstGeom>
        </p:spPr>
        <p:txBody>
          <a:bodyPr vert="horz" lIns="0" tIns="0" rIns="0" bIns="0" rtlCol="0" anchor="t">
            <a:noAutofit/>
          </a:bodyPr>
          <a:lstStyle>
            <a:defPPr>
              <a:defRPr lang="de-DE"/>
            </a:defPPr>
            <a:lvl1pPr marL="0" algn="r" defTabSz="914400" rtl="0" eaLnBrk="1" latinLnBrk="0" hangingPunct="1">
              <a:defRPr sz="700" kern="1200">
                <a:noFill/>
                <a:latin typeface="+mn-lt"/>
                <a:ea typeface="+mn-ea"/>
                <a:cs typeface="+mn-cs"/>
              </a:defRPr>
            </a:lvl1pPr>
            <a:lvl2pPr marL="1588" indent="0" algn="r" defTabSz="914400" rtl="0" eaLnBrk="1" latinLnBrk="0" hangingPunct="1">
              <a:defRPr sz="700" kern="1200">
                <a:noFill/>
                <a:latin typeface="+mn-lt"/>
                <a:ea typeface="+mn-ea"/>
                <a:cs typeface="+mn-cs"/>
              </a:defRPr>
            </a:lvl2pPr>
            <a:lvl3pPr marL="0" indent="0" algn="r" defTabSz="914400" rtl="0" eaLnBrk="1" latinLnBrk="0" hangingPunct="1">
              <a:defRPr sz="700" kern="1200">
                <a:noFill/>
                <a:latin typeface="+mn-lt"/>
                <a:ea typeface="+mn-ea"/>
                <a:cs typeface="+mn-cs"/>
              </a:defRPr>
            </a:lvl3pPr>
            <a:lvl4pPr marL="0" indent="0" algn="r" defTabSz="914400" rtl="0" eaLnBrk="1" latinLnBrk="0" hangingPunct="1">
              <a:tabLst/>
              <a:defRPr sz="700" kern="1200">
                <a:noFill/>
                <a:latin typeface="+mn-lt"/>
                <a:ea typeface="+mn-ea"/>
                <a:cs typeface="+mn-cs"/>
              </a:defRPr>
            </a:lvl4pPr>
            <a:lvl5pPr marL="0" indent="0" algn="r" defTabSz="914400" rtl="0" eaLnBrk="1" latinLnBrk="0" hangingPunct="1">
              <a:defRPr sz="700" kern="1200">
                <a:noFill/>
                <a:latin typeface="+mn-lt"/>
                <a:ea typeface="+mn-ea"/>
                <a:cs typeface="+mn-cs"/>
              </a:defRPr>
            </a:lvl5pPr>
            <a:lvl6pPr marL="0" indent="0" algn="r" defTabSz="914400" rtl="0" eaLnBrk="1" latinLnBrk="0" hangingPunct="1">
              <a:defRPr sz="700" kern="1200">
                <a:noFill/>
                <a:latin typeface="+mn-lt"/>
                <a:ea typeface="+mn-ea"/>
                <a:cs typeface="+mn-cs"/>
              </a:defRPr>
            </a:lvl6pPr>
            <a:lvl7pPr marL="0" indent="0" algn="r" defTabSz="914400" rtl="0" eaLnBrk="1" latinLnBrk="0" hangingPunct="1">
              <a:defRPr sz="700" kern="1200">
                <a:noFill/>
                <a:latin typeface="+mn-lt"/>
                <a:ea typeface="+mn-ea"/>
                <a:cs typeface="+mn-cs"/>
              </a:defRPr>
            </a:lvl7pPr>
            <a:lvl8pPr marL="0" indent="0" algn="r" defTabSz="914400" rtl="0" eaLnBrk="1" latinLnBrk="0" hangingPunct="1">
              <a:defRPr sz="700" kern="1200">
                <a:noFill/>
                <a:latin typeface="+mn-lt"/>
                <a:ea typeface="+mn-ea"/>
                <a:cs typeface="+mn-cs"/>
              </a:defRPr>
            </a:lvl8pPr>
            <a:lvl9pPr marL="0" indent="0" algn="r" defTabSz="914400" rtl="0" eaLnBrk="1" latinLnBrk="0" hangingPunct="1">
              <a:defRPr sz="700" kern="1200">
                <a:noFill/>
                <a:latin typeface="+mn-lt"/>
                <a:ea typeface="+mn-ea"/>
                <a:cs typeface="+mn-cs"/>
              </a:defRPr>
            </a:lvl9pPr>
          </a:lstStyle>
          <a:p>
            <a:fld id="{8E91F6B7-D9DD-40B9-8E0F-7B4E75E5DBFB}" type="datetime1">
              <a:rPr lang="en-US" smtClean="0">
                <a:latin typeface="Arial"/>
                <a:cs typeface="Arial"/>
              </a:rPr>
              <a:pPr/>
              <a:t>6/5/2025</a:t>
            </a:fld>
            <a:endParaRPr lang="en-US" dirty="0">
              <a:latin typeface="Arial"/>
              <a:cs typeface="Arial"/>
            </a:endParaRPr>
          </a:p>
        </p:txBody>
      </p:sp>
      <p:sp>
        <p:nvSpPr>
          <p:cNvPr id="14" name="Subtitle 2">
            <a:extLst>
              <a:ext uri="{FF2B5EF4-FFF2-40B4-BE49-F238E27FC236}">
                <a16:creationId xmlns:a16="http://schemas.microsoft.com/office/drawing/2014/main" id="{370B22B3-3431-0F6D-EE8C-931AC1CA1421}"/>
              </a:ext>
            </a:extLst>
          </p:cNvPr>
          <p:cNvSpPr txBox="1">
            <a:spLocks/>
          </p:cNvSpPr>
          <p:nvPr userDrawn="1"/>
        </p:nvSpPr>
        <p:spPr bwMode="black">
          <a:xfrm>
            <a:off x="274715" y="1963222"/>
            <a:ext cx="4320000" cy="592952"/>
          </a:xfrm>
          <a:prstGeom prst="rect">
            <a:avLst/>
          </a:prstGeom>
        </p:spPr>
        <p:txBody>
          <a:bodyPr vert="horz" lIns="0" tIns="0" rIns="0" bIns="0" rtlCol="0" anchor="b">
            <a:normAutofit/>
          </a:bodyPr>
          <a:lstStyle>
            <a:lvl1pPr marL="0" indent="0" algn="l" defTabSz="914400" rtl="0" eaLnBrk="1" latinLnBrk="0" hangingPunct="1">
              <a:spcBef>
                <a:spcPts val="1200"/>
              </a:spcBef>
              <a:spcAft>
                <a:spcPts val="60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2pPr>
            <a:lvl3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3pPr>
            <a:lvl4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4pPr>
            <a:lvl5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5pPr>
            <a:lvl6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6pPr>
            <a:lvl7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7pPr>
            <a:lvl8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8pPr>
            <a:lvl9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de-DE" sz="1800" b="0" i="0" u="none" strike="noStrike" kern="1200" cap="none" spc="0" normalizeH="0" baseline="0" noProof="0" dirty="0">
                <a:ln>
                  <a:noFill/>
                </a:ln>
                <a:solidFill>
                  <a:srgbClr val="FFFFFF"/>
                </a:solidFill>
                <a:effectLst/>
                <a:uLnTx/>
                <a:uFillTx/>
                <a:latin typeface="Arial"/>
                <a:cs typeface="Arial"/>
              </a:rPr>
              <a:t> Workshop zum Thema:</a:t>
            </a: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3" name="Textplatzhalter 2">
            <a:extLst>
              <a:ext uri="{FF2B5EF4-FFF2-40B4-BE49-F238E27FC236}">
                <a16:creationId xmlns:a16="http://schemas.microsoft.com/office/drawing/2014/main" id="{8DF86FEF-46AA-2AFC-D43B-733619AC92C2}"/>
              </a:ext>
            </a:extLst>
          </p:cNvPr>
          <p:cNvSpPr>
            <a:spLocks noGrp="1"/>
          </p:cNvSpPr>
          <p:nvPr>
            <p:ph type="body" sz="quarter" idx="12" hasCustomPrompt="1"/>
          </p:nvPr>
        </p:nvSpPr>
        <p:spPr>
          <a:xfrm>
            <a:off x="274715" y="2569369"/>
            <a:ext cx="5019957" cy="1719262"/>
          </a:xfrm>
          <a:prstGeom prst="rect">
            <a:avLst/>
          </a:prstGeom>
        </p:spPr>
        <p:txBody>
          <a:bodyPr anchor="ctr"/>
          <a:lstStyle>
            <a:lvl1pPr marL="0" indent="0">
              <a:buNone/>
              <a:defRPr sz="3000">
                <a:solidFill>
                  <a:srgbClr val="92D050"/>
                </a:solidFill>
              </a:defRPr>
            </a:lvl1pPr>
          </a:lstStyle>
          <a:p>
            <a:pPr lvl="0"/>
            <a:r>
              <a:rPr lang="de-DE" sz="3000" dirty="0"/>
              <a:t>[Thema]</a:t>
            </a:r>
            <a:endParaRPr lang="de-DE" dirty="0"/>
          </a:p>
        </p:txBody>
      </p:sp>
      <p:sp>
        <p:nvSpPr>
          <p:cNvPr id="5" name="Textplatzhalter 4">
            <a:extLst>
              <a:ext uri="{FF2B5EF4-FFF2-40B4-BE49-F238E27FC236}">
                <a16:creationId xmlns:a16="http://schemas.microsoft.com/office/drawing/2014/main" id="{772534C0-2113-66F8-7F6D-67E8F25A1B0B}"/>
              </a:ext>
            </a:extLst>
          </p:cNvPr>
          <p:cNvSpPr>
            <a:spLocks noGrp="1"/>
          </p:cNvSpPr>
          <p:nvPr>
            <p:ph type="body" sz="quarter" idx="13" hasCustomPrompt="1"/>
          </p:nvPr>
        </p:nvSpPr>
        <p:spPr>
          <a:xfrm>
            <a:off x="229776" y="5500500"/>
            <a:ext cx="4320000" cy="397230"/>
          </a:xfrm>
          <a:prstGeom prst="rect">
            <a:avLst/>
          </a:prstGeom>
        </p:spPr>
        <p:txBody>
          <a:bodyPr/>
          <a:lstStyle>
            <a:lvl1pPr marL="0" indent="0">
              <a:buNone/>
              <a:defRPr sz="1800">
                <a:solidFill>
                  <a:schemeClr val="bg1"/>
                </a:solidFill>
              </a:defRPr>
            </a:lvl1pPr>
          </a:lstStyle>
          <a:p>
            <a:pPr lvl="0"/>
            <a:r>
              <a:rPr lang="de-DE" sz="1800" dirty="0"/>
              <a:t>X</a:t>
            </a:r>
            <a:endParaRPr lang="de-DE" dirty="0"/>
          </a:p>
        </p:txBody>
      </p:sp>
      <p:sp>
        <p:nvSpPr>
          <p:cNvPr id="6" name="Subtitle 2">
            <a:extLst>
              <a:ext uri="{FF2B5EF4-FFF2-40B4-BE49-F238E27FC236}">
                <a16:creationId xmlns:a16="http://schemas.microsoft.com/office/drawing/2014/main" id="{AC289934-83D1-27E3-87FE-BFE7D174C28A}"/>
              </a:ext>
            </a:extLst>
          </p:cNvPr>
          <p:cNvSpPr txBox="1">
            <a:spLocks/>
          </p:cNvSpPr>
          <p:nvPr userDrawn="1"/>
        </p:nvSpPr>
        <p:spPr bwMode="black">
          <a:xfrm>
            <a:off x="229775" y="5116530"/>
            <a:ext cx="4320000" cy="363120"/>
          </a:xfrm>
          <a:prstGeom prst="rect">
            <a:avLst/>
          </a:prstGeom>
        </p:spPr>
        <p:txBody>
          <a:bodyPr vert="horz" lIns="0" tIns="0" rIns="0" bIns="0" rtlCol="0" anchor="b">
            <a:normAutofit/>
          </a:bodyPr>
          <a:lstStyle>
            <a:lvl1pPr marL="0" indent="0" algn="l" defTabSz="914400" rtl="0" eaLnBrk="1" latinLnBrk="0" hangingPunct="1">
              <a:spcBef>
                <a:spcPts val="1200"/>
              </a:spcBef>
              <a:spcAft>
                <a:spcPts val="60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2pPr>
            <a:lvl3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3pPr>
            <a:lvl4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4pPr>
            <a:lvl5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5pPr>
            <a:lvl6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6pPr>
            <a:lvl7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7pPr>
            <a:lvl8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8pPr>
            <a:lvl9pPr marL="0" indent="0" algn="l" defTabSz="914400" rtl="0" eaLnBrk="1" latinLnBrk="0" hangingPunct="1">
              <a:spcBef>
                <a:spcPts val="300"/>
              </a:spcBef>
              <a:spcAft>
                <a:spcPts val="600"/>
              </a:spcAft>
              <a:buFontTx/>
              <a:buNone/>
              <a:defRPr sz="20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de-DE" sz="1800" dirty="0"/>
              <a:t> Gehalten von</a:t>
            </a:r>
            <a:r>
              <a:rPr kumimoji="0" lang="de-DE" sz="1800" b="0" i="0" u="none" strike="noStrike" kern="1200" cap="none" spc="0" normalizeH="0" baseline="0" noProof="0" dirty="0">
                <a:ln>
                  <a:noFill/>
                </a:ln>
                <a:solidFill>
                  <a:srgbClr val="FFFFFF"/>
                </a:solidFill>
                <a:effectLst/>
                <a:uLnTx/>
                <a:uFillTx/>
                <a:latin typeface="Arial"/>
                <a:cs typeface="Arial"/>
              </a:rPr>
              <a:t>:</a:t>
            </a: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757749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übersicht1">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flip="none" rotWithShape="1">
            <a:gsLst>
              <a:gs pos="65000">
                <a:srgbClr val="004080"/>
              </a:gs>
              <a:gs pos="86000">
                <a:srgbClr val="004992"/>
              </a:gs>
              <a:gs pos="100000">
                <a:srgbClr val="005AB4"/>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173D3982-8F58-0801-0D87-028BB8011A36}"/>
              </a:ext>
            </a:extLst>
          </p:cNvPr>
          <p:cNvGraphicFramePr>
            <a:graphicFrameLocks noGrp="1"/>
          </p:cNvGraphicFramePr>
          <p:nvPr userDrawn="1">
            <p:extLst>
              <p:ext uri="{D42A27DB-BD31-4B8C-83A1-F6EECF244321}">
                <p14:modId xmlns:p14="http://schemas.microsoft.com/office/powerpoint/2010/main" val="2368573187"/>
              </p:ext>
            </p:extLst>
          </p:nvPr>
        </p:nvGraphicFramePr>
        <p:xfrm>
          <a:off x="4038600" y="1954342"/>
          <a:ext cx="7956268" cy="4465179"/>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952544602"/>
                    </a:ext>
                  </a:extLst>
                </a:gridCol>
                <a:gridCol w="1908000">
                  <a:extLst>
                    <a:ext uri="{9D8B030D-6E8A-4147-A177-3AD203B41FA5}">
                      <a16:colId xmlns:a16="http://schemas.microsoft.com/office/drawing/2014/main" val="656027740"/>
                    </a:ext>
                  </a:extLst>
                </a:gridCol>
                <a:gridCol w="5508268">
                  <a:extLst>
                    <a:ext uri="{9D8B030D-6E8A-4147-A177-3AD203B41FA5}">
                      <a16:colId xmlns:a16="http://schemas.microsoft.com/office/drawing/2014/main" val="3339739263"/>
                    </a:ext>
                  </a:extLst>
                </a:gridCol>
              </a:tblGrid>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Inhalte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34055"/>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Dauer</a:t>
                      </a:r>
                      <a:r>
                        <a:rPr lang="de-DE" sz="1800" dirty="0">
                          <a:ln>
                            <a:solidFill>
                              <a:schemeClr val="bg1"/>
                            </a:solidFill>
                          </a:ln>
                          <a:solidFill>
                            <a:schemeClr val="bg1"/>
                          </a:solidFill>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377231"/>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Benötigte</a:t>
                      </a:r>
                      <a:r>
                        <a:rPr lang="de-DE" sz="1800" dirty="0">
                          <a:ln>
                            <a:solidFill>
                              <a:schemeClr val="bg1"/>
                            </a:solidFill>
                          </a:ln>
                          <a:solidFill>
                            <a:schemeClr val="bg1"/>
                          </a:solidFill>
                        </a:rPr>
                        <a:t> </a:t>
                      </a:r>
                      <a:r>
                        <a:rPr kumimoji="0" lang="de-DE" sz="1800" b="0" i="0" u="none" strike="noStrike" kern="1200" cap="none" spc="0" normalizeH="0" baseline="0" dirty="0">
                          <a:ln>
                            <a:noFill/>
                          </a:ln>
                          <a:solidFill>
                            <a:srgbClr val="FFFFFF"/>
                          </a:solidFill>
                          <a:effectLst/>
                          <a:uLnTx/>
                          <a:uFillTx/>
                          <a:latin typeface="Arial"/>
                          <a:ea typeface="+mn-ea"/>
                          <a:cs typeface="Arial"/>
                        </a:rPr>
                        <a:t>Materialien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940001"/>
                  </a:ext>
                </a:extLst>
              </a:tr>
            </a:tbl>
          </a:graphicData>
        </a:graphic>
      </p:graphicFrame>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a:t>
            </a:fld>
            <a:endParaRPr lang="de-DE" dirty="0"/>
          </a:p>
        </p:txBody>
      </p:sp>
      <p:sp>
        <p:nvSpPr>
          <p:cNvPr id="8" name="Textplatzhalter 8">
            <a:extLst>
              <a:ext uri="{FF2B5EF4-FFF2-40B4-BE49-F238E27FC236}">
                <a16:creationId xmlns:a16="http://schemas.microsoft.com/office/drawing/2014/main" id="{48ABE81E-4B6C-06B3-78DB-0ECA12A06DBF}"/>
              </a:ext>
            </a:extLst>
          </p:cNvPr>
          <p:cNvSpPr>
            <a:spLocks noGrp="1"/>
          </p:cNvSpPr>
          <p:nvPr>
            <p:ph type="body" sz="quarter" idx="16"/>
          </p:nvPr>
        </p:nvSpPr>
        <p:spPr>
          <a:xfrm>
            <a:off x="6482528" y="195433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pic>
        <p:nvPicPr>
          <p:cNvPr id="9" name="Grafik 8" descr="Liste Silhouette">
            <a:extLst>
              <a:ext uri="{FF2B5EF4-FFF2-40B4-BE49-F238E27FC236}">
                <a16:creationId xmlns:a16="http://schemas.microsoft.com/office/drawing/2014/main" id="{43F95B94-0A07-9DF6-59E0-62CED40D6F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7885" y="2453634"/>
            <a:ext cx="468000" cy="468000"/>
          </a:xfrm>
          <a:prstGeom prst="rect">
            <a:avLst/>
          </a:prstGeom>
        </p:spPr>
      </p:pic>
      <p:grpSp>
        <p:nvGrpSpPr>
          <p:cNvPr id="10" name="Grafik 11" descr="Uhr Silhouette">
            <a:extLst>
              <a:ext uri="{FF2B5EF4-FFF2-40B4-BE49-F238E27FC236}">
                <a16:creationId xmlns:a16="http://schemas.microsoft.com/office/drawing/2014/main" id="{5A6F0F49-4C96-CE6A-F341-0D18F48ABF28}"/>
              </a:ext>
            </a:extLst>
          </p:cNvPr>
          <p:cNvGrpSpPr>
            <a:grpSpLocks noChangeAspect="1"/>
          </p:cNvGrpSpPr>
          <p:nvPr userDrawn="1"/>
        </p:nvGrpSpPr>
        <p:grpSpPr>
          <a:xfrm>
            <a:off x="4067885" y="3952930"/>
            <a:ext cx="468000" cy="468000"/>
            <a:chOff x="-507365" y="3476637"/>
            <a:chExt cx="628650" cy="628650"/>
          </a:xfrm>
          <a:solidFill>
            <a:schemeClr val="bg1"/>
          </a:solidFill>
        </p:grpSpPr>
        <p:sp>
          <p:nvSpPr>
            <p:cNvPr id="11" name="Freihandform: Form 10">
              <a:extLst>
                <a:ext uri="{FF2B5EF4-FFF2-40B4-BE49-F238E27FC236}">
                  <a16:creationId xmlns:a16="http://schemas.microsoft.com/office/drawing/2014/main" id="{7D507699-4979-BB8D-AE7F-187635A8B5C0}"/>
                </a:ext>
              </a:extLst>
            </p:cNvPr>
            <p:cNvSpPr/>
            <p:nvPr/>
          </p:nvSpPr>
          <p:spPr>
            <a:xfrm>
              <a:off x="-202565" y="3609987"/>
              <a:ext cx="149609" cy="321059"/>
            </a:xfrm>
            <a:custGeom>
              <a:avLst/>
              <a:gdLst>
                <a:gd name="connsiteX0" fmla="*/ 136141 w 149609"/>
                <a:gd name="connsiteY0" fmla="*/ 321059 h 321059"/>
                <a:gd name="connsiteX1" fmla="*/ 2791 w 149609"/>
                <a:gd name="connsiteY1" fmla="*/ 187709 h 321059"/>
                <a:gd name="connsiteX2" fmla="*/ 0 w 149609"/>
                <a:gd name="connsiteY2" fmla="*/ 180975 h 321059"/>
                <a:gd name="connsiteX3" fmla="*/ 0 w 149609"/>
                <a:gd name="connsiteY3" fmla="*/ 0 h 321059"/>
                <a:gd name="connsiteX4" fmla="*/ 19050 w 149609"/>
                <a:gd name="connsiteY4" fmla="*/ 0 h 321059"/>
                <a:gd name="connsiteX5" fmla="*/ 19050 w 149609"/>
                <a:gd name="connsiteY5" fmla="*/ 177032 h 321059"/>
                <a:gd name="connsiteX6" fmla="*/ 149609 w 149609"/>
                <a:gd name="connsiteY6" fmla="*/ 307591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609" h="321059">
                  <a:moveTo>
                    <a:pt x="136141" y="321059"/>
                  </a:moveTo>
                  <a:lnTo>
                    <a:pt x="2791" y="187709"/>
                  </a:lnTo>
                  <a:cubicBezTo>
                    <a:pt x="1004" y="185923"/>
                    <a:pt x="1" y="183501"/>
                    <a:pt x="0" y="180975"/>
                  </a:cubicBezTo>
                  <a:lnTo>
                    <a:pt x="0" y="0"/>
                  </a:lnTo>
                  <a:lnTo>
                    <a:pt x="19050" y="0"/>
                  </a:lnTo>
                  <a:lnTo>
                    <a:pt x="19050" y="177032"/>
                  </a:lnTo>
                  <a:lnTo>
                    <a:pt x="149609" y="307591"/>
                  </a:lnTo>
                  <a:close/>
                </a:path>
              </a:pathLst>
            </a:custGeom>
            <a:grpFill/>
            <a:ln w="9525" cap="flat">
              <a:noFill/>
              <a:prstDash val="solid"/>
              <a:miter/>
            </a:ln>
          </p:spPr>
          <p:txBody>
            <a:bodyPr rtlCol="0" anchor="ctr"/>
            <a:lstStyle/>
            <a:p>
              <a:endParaRPr lang="de-DE" sz="1400" dirty="0">
                <a:solidFill>
                  <a:schemeClr val="bg1"/>
                </a:solidFill>
              </a:endParaRPr>
            </a:p>
          </p:txBody>
        </p:sp>
        <p:sp>
          <p:nvSpPr>
            <p:cNvPr id="12" name="Freihandform: Form 11">
              <a:extLst>
                <a:ext uri="{FF2B5EF4-FFF2-40B4-BE49-F238E27FC236}">
                  <a16:creationId xmlns:a16="http://schemas.microsoft.com/office/drawing/2014/main" id="{A3478F8E-CBE4-D8D9-1857-114C34FF9C12}"/>
                </a:ext>
              </a:extLst>
            </p:cNvPr>
            <p:cNvSpPr/>
            <p:nvPr/>
          </p:nvSpPr>
          <p:spPr>
            <a:xfrm>
              <a:off x="-507365" y="3476637"/>
              <a:ext cx="628650" cy="628650"/>
            </a:xfrm>
            <a:custGeom>
              <a:avLst/>
              <a:gdLst>
                <a:gd name="connsiteX0" fmla="*/ 314325 w 628650"/>
                <a:gd name="connsiteY0" fmla="*/ 628650 h 628650"/>
                <a:gd name="connsiteX1" fmla="*/ 0 w 628650"/>
                <a:gd name="connsiteY1" fmla="*/ 314325 h 628650"/>
                <a:gd name="connsiteX2" fmla="*/ 314325 w 628650"/>
                <a:gd name="connsiteY2" fmla="*/ 0 h 628650"/>
                <a:gd name="connsiteX3" fmla="*/ 628650 w 628650"/>
                <a:gd name="connsiteY3" fmla="*/ 314325 h 628650"/>
                <a:gd name="connsiteX4" fmla="*/ 314325 w 628650"/>
                <a:gd name="connsiteY4" fmla="*/ 628650 h 628650"/>
                <a:gd name="connsiteX5" fmla="*/ 314325 w 628650"/>
                <a:gd name="connsiteY5" fmla="*/ 19050 h 628650"/>
                <a:gd name="connsiteX6" fmla="*/ 19050 w 628650"/>
                <a:gd name="connsiteY6" fmla="*/ 314325 h 628650"/>
                <a:gd name="connsiteX7" fmla="*/ 314325 w 628650"/>
                <a:gd name="connsiteY7" fmla="*/ 609600 h 628650"/>
                <a:gd name="connsiteX8" fmla="*/ 609600 w 628650"/>
                <a:gd name="connsiteY8" fmla="*/ 314325 h 628650"/>
                <a:gd name="connsiteX9" fmla="*/ 314325 w 628650"/>
                <a:gd name="connsiteY9" fmla="*/ 1905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50" h="628650">
                  <a:moveTo>
                    <a:pt x="314325" y="628650"/>
                  </a:moveTo>
                  <a:cubicBezTo>
                    <a:pt x="140728" y="628650"/>
                    <a:pt x="0" y="487922"/>
                    <a:pt x="0" y="314325"/>
                  </a:cubicBezTo>
                  <a:cubicBezTo>
                    <a:pt x="0" y="140728"/>
                    <a:pt x="140728" y="0"/>
                    <a:pt x="314325" y="0"/>
                  </a:cubicBezTo>
                  <a:cubicBezTo>
                    <a:pt x="487922" y="0"/>
                    <a:pt x="628650" y="140728"/>
                    <a:pt x="628650" y="314325"/>
                  </a:cubicBezTo>
                  <a:cubicBezTo>
                    <a:pt x="628451" y="487839"/>
                    <a:pt x="487839" y="628451"/>
                    <a:pt x="314325" y="628650"/>
                  </a:cubicBezTo>
                  <a:close/>
                  <a:moveTo>
                    <a:pt x="314325" y="19050"/>
                  </a:moveTo>
                  <a:cubicBezTo>
                    <a:pt x="151249" y="19050"/>
                    <a:pt x="19050" y="151249"/>
                    <a:pt x="19050" y="314325"/>
                  </a:cubicBezTo>
                  <a:cubicBezTo>
                    <a:pt x="19050" y="477401"/>
                    <a:pt x="151249" y="609600"/>
                    <a:pt x="314325" y="609600"/>
                  </a:cubicBezTo>
                  <a:cubicBezTo>
                    <a:pt x="477401" y="609600"/>
                    <a:pt x="609600" y="477401"/>
                    <a:pt x="609600" y="314325"/>
                  </a:cubicBezTo>
                  <a:cubicBezTo>
                    <a:pt x="609411" y="151327"/>
                    <a:pt x="477323" y="19239"/>
                    <a:pt x="314325" y="19050"/>
                  </a:cubicBezTo>
                  <a:close/>
                </a:path>
              </a:pathLst>
            </a:custGeom>
            <a:grpFill/>
            <a:ln w="9525" cap="flat">
              <a:noFill/>
              <a:prstDash val="solid"/>
              <a:miter/>
            </a:ln>
          </p:spPr>
          <p:txBody>
            <a:bodyPr rtlCol="0" anchor="ctr"/>
            <a:lstStyle/>
            <a:p>
              <a:endParaRPr lang="de-DE" sz="1400" dirty="0">
                <a:solidFill>
                  <a:schemeClr val="bg1"/>
                </a:solidFill>
              </a:endParaRPr>
            </a:p>
          </p:txBody>
        </p:sp>
      </p:grpSp>
      <p:pic>
        <p:nvPicPr>
          <p:cNvPr id="13" name="Grafik 12" descr="Blaupause Silhouette">
            <a:extLst>
              <a:ext uri="{FF2B5EF4-FFF2-40B4-BE49-F238E27FC236}">
                <a16:creationId xmlns:a16="http://schemas.microsoft.com/office/drawing/2014/main" id="{A6CBBA8A-B043-CF7F-4DFD-D129403BB2F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67885" y="5448192"/>
            <a:ext cx="468000" cy="468000"/>
          </a:xfrm>
          <a:prstGeom prst="rect">
            <a:avLst/>
          </a:prstGeom>
        </p:spPr>
      </p:pic>
      <p:sp>
        <p:nvSpPr>
          <p:cNvPr id="16" name="Textplatzhalter 8">
            <a:extLst>
              <a:ext uri="{FF2B5EF4-FFF2-40B4-BE49-F238E27FC236}">
                <a16:creationId xmlns:a16="http://schemas.microsoft.com/office/drawing/2014/main" id="{ACE974C6-0966-817C-7479-BD72FB0F5D6D}"/>
              </a:ext>
            </a:extLst>
          </p:cNvPr>
          <p:cNvSpPr>
            <a:spLocks noGrp="1"/>
          </p:cNvSpPr>
          <p:nvPr>
            <p:ph type="body" sz="quarter" idx="17"/>
          </p:nvPr>
        </p:nvSpPr>
        <p:spPr>
          <a:xfrm>
            <a:off x="6482527" y="344959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8" name="Textplatzhalter 8">
            <a:extLst>
              <a:ext uri="{FF2B5EF4-FFF2-40B4-BE49-F238E27FC236}">
                <a16:creationId xmlns:a16="http://schemas.microsoft.com/office/drawing/2014/main" id="{3E614872-71C4-CFCF-CA33-A209A5A7E117}"/>
              </a:ext>
            </a:extLst>
          </p:cNvPr>
          <p:cNvSpPr>
            <a:spLocks noGrp="1"/>
          </p:cNvSpPr>
          <p:nvPr>
            <p:ph type="body" sz="quarter" idx="18"/>
          </p:nvPr>
        </p:nvSpPr>
        <p:spPr>
          <a:xfrm>
            <a:off x="6482526" y="4944861"/>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22" name="Textplatzhalter 2">
            <a:extLst>
              <a:ext uri="{FF2B5EF4-FFF2-40B4-BE49-F238E27FC236}">
                <a16:creationId xmlns:a16="http://schemas.microsoft.com/office/drawing/2014/main" id="{9B7DA93E-A89E-2805-0A21-CE26D0BAD795}"/>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[Modulübersicht 1]</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23" name="Textplatzhalter 16">
            <a:extLst>
              <a:ext uri="{FF2B5EF4-FFF2-40B4-BE49-F238E27FC236}">
                <a16:creationId xmlns:a16="http://schemas.microsoft.com/office/drawing/2014/main" id="{1016300D-6271-2AB4-C7B6-28C21B3FA2B4}"/>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sind die Fakten?</a:t>
            </a:r>
          </a:p>
        </p:txBody>
      </p:sp>
    </p:spTree>
    <p:extLst>
      <p:ext uri="{BB962C8B-B14F-4D97-AF65-F5344CB8AC3E}">
        <p14:creationId xmlns:p14="http://schemas.microsoft.com/office/powerpoint/2010/main" val="3819055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übersicht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a:gsLst>
              <a:gs pos="65000">
                <a:srgbClr val="004080"/>
              </a:gs>
              <a:gs pos="86000">
                <a:srgbClr val="004992"/>
              </a:gs>
              <a:gs pos="100000">
                <a:srgbClr val="005AB4"/>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173D3982-8F58-0801-0D87-028BB8011A36}"/>
              </a:ext>
            </a:extLst>
          </p:cNvPr>
          <p:cNvGraphicFramePr>
            <a:graphicFrameLocks noGrp="1"/>
          </p:cNvGraphicFramePr>
          <p:nvPr userDrawn="1">
            <p:extLst>
              <p:ext uri="{D42A27DB-BD31-4B8C-83A1-F6EECF244321}">
                <p14:modId xmlns:p14="http://schemas.microsoft.com/office/powerpoint/2010/main" val="3633298932"/>
              </p:ext>
            </p:extLst>
          </p:nvPr>
        </p:nvGraphicFramePr>
        <p:xfrm>
          <a:off x="4038600" y="1954342"/>
          <a:ext cx="7956268" cy="4465179"/>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952544602"/>
                    </a:ext>
                  </a:extLst>
                </a:gridCol>
                <a:gridCol w="1908000">
                  <a:extLst>
                    <a:ext uri="{9D8B030D-6E8A-4147-A177-3AD203B41FA5}">
                      <a16:colId xmlns:a16="http://schemas.microsoft.com/office/drawing/2014/main" val="656027740"/>
                    </a:ext>
                  </a:extLst>
                </a:gridCol>
                <a:gridCol w="5508268">
                  <a:extLst>
                    <a:ext uri="{9D8B030D-6E8A-4147-A177-3AD203B41FA5}">
                      <a16:colId xmlns:a16="http://schemas.microsoft.com/office/drawing/2014/main" val="3339739263"/>
                    </a:ext>
                  </a:extLst>
                </a:gridCol>
              </a:tblGrid>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Arbeitsform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34055"/>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Arbeitsort</a:t>
                      </a:r>
                      <a:r>
                        <a:rPr lang="de-DE" sz="1800" dirty="0">
                          <a:ln>
                            <a:solidFill>
                              <a:schemeClr val="bg1"/>
                            </a:solidFill>
                          </a:ln>
                          <a:solidFill>
                            <a:schemeClr val="bg1"/>
                          </a:solidFill>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377231"/>
                  </a:ext>
                </a:extLst>
              </a:tr>
              <a:tr h="1488393">
                <a:tc>
                  <a:txBody>
                    <a:bodyPr/>
                    <a:lstStyle/>
                    <a:p>
                      <a:endParaRPr lang="de-DE" sz="1800" dirty="0">
                        <a:ln>
                          <a:solidFill>
                            <a:schemeClr val="bg1"/>
                          </a:solidFill>
                        </a:ln>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0" lang="de-DE" sz="1800" b="0" i="0" u="none" strike="noStrike" kern="1200" cap="none" spc="0" normalizeH="0" baseline="0" dirty="0">
                          <a:ln>
                            <a:noFill/>
                          </a:ln>
                          <a:solidFill>
                            <a:srgbClr val="FFFFFF"/>
                          </a:solidFill>
                          <a:effectLst/>
                          <a:uLnTx/>
                          <a:uFillTx/>
                          <a:latin typeface="Arial"/>
                          <a:ea typeface="+mn-ea"/>
                          <a:cs typeface="Arial"/>
                        </a:rPr>
                        <a:t>Empfohlene Voraussetzungen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kumimoji="0" lang="de-DE" sz="1800" b="0" i="0" u="none" strike="noStrike" kern="1200" cap="none" spc="0" normalizeH="0" baseline="0" dirty="0">
                        <a:ln>
                          <a:noFill/>
                        </a:ln>
                        <a:solidFill>
                          <a:srgbClr val="FFFFFF"/>
                        </a:solidFill>
                        <a:effectLst/>
                        <a:uLnTx/>
                        <a:uFillTx/>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940001"/>
                  </a:ext>
                </a:extLst>
              </a:tr>
            </a:tbl>
          </a:graphicData>
        </a:graphic>
      </p:graphicFrame>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a:t>
            </a:fld>
            <a:endParaRPr lang="de-DE" dirty="0"/>
          </a:p>
        </p:txBody>
      </p:sp>
      <p:sp>
        <p:nvSpPr>
          <p:cNvPr id="8" name="Textplatzhalter 8">
            <a:extLst>
              <a:ext uri="{FF2B5EF4-FFF2-40B4-BE49-F238E27FC236}">
                <a16:creationId xmlns:a16="http://schemas.microsoft.com/office/drawing/2014/main" id="{48ABE81E-4B6C-06B3-78DB-0ECA12A06DBF}"/>
              </a:ext>
            </a:extLst>
          </p:cNvPr>
          <p:cNvSpPr>
            <a:spLocks noGrp="1"/>
          </p:cNvSpPr>
          <p:nvPr>
            <p:ph type="body" sz="quarter" idx="16"/>
          </p:nvPr>
        </p:nvSpPr>
        <p:spPr>
          <a:xfrm>
            <a:off x="6482528" y="195433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6" name="Textplatzhalter 8">
            <a:extLst>
              <a:ext uri="{FF2B5EF4-FFF2-40B4-BE49-F238E27FC236}">
                <a16:creationId xmlns:a16="http://schemas.microsoft.com/office/drawing/2014/main" id="{ACE974C6-0966-817C-7479-BD72FB0F5D6D}"/>
              </a:ext>
            </a:extLst>
          </p:cNvPr>
          <p:cNvSpPr>
            <a:spLocks noGrp="1"/>
          </p:cNvSpPr>
          <p:nvPr>
            <p:ph type="body" sz="quarter" idx="17"/>
          </p:nvPr>
        </p:nvSpPr>
        <p:spPr>
          <a:xfrm>
            <a:off x="6482527" y="3449599"/>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18" name="Textplatzhalter 8">
            <a:extLst>
              <a:ext uri="{FF2B5EF4-FFF2-40B4-BE49-F238E27FC236}">
                <a16:creationId xmlns:a16="http://schemas.microsoft.com/office/drawing/2014/main" id="{3E614872-71C4-CFCF-CA33-A209A5A7E117}"/>
              </a:ext>
            </a:extLst>
          </p:cNvPr>
          <p:cNvSpPr>
            <a:spLocks noGrp="1"/>
          </p:cNvSpPr>
          <p:nvPr>
            <p:ph type="body" sz="quarter" idx="18"/>
          </p:nvPr>
        </p:nvSpPr>
        <p:spPr>
          <a:xfrm>
            <a:off x="6482526" y="4944861"/>
            <a:ext cx="5490017" cy="1474662"/>
          </a:xfrm>
          <a:prstGeom prst="rect">
            <a:avLst/>
          </a:prstGeom>
        </p:spPr>
        <p:txBody>
          <a:bodyPr anchor="ctr"/>
          <a:lstStyle>
            <a:lvl1pPr marL="285750" indent="-285750">
              <a:buClr>
                <a:srgbClr val="92D050"/>
              </a:buClr>
              <a:buFont typeface="Arial" panose="020B0604020202020204" pitchFamily="34" charset="0"/>
              <a:buChar char="♦"/>
              <a:defRPr sz="1800"/>
            </a:lvl1pPr>
          </a:lstStyle>
          <a:p>
            <a:pPr lvl="0"/>
            <a:endParaRPr lang="de-DE" dirty="0"/>
          </a:p>
        </p:txBody>
      </p:sp>
      <p:sp>
        <p:nvSpPr>
          <p:cNvPr id="22" name="Textplatzhalter 2">
            <a:extLst>
              <a:ext uri="{FF2B5EF4-FFF2-40B4-BE49-F238E27FC236}">
                <a16:creationId xmlns:a16="http://schemas.microsoft.com/office/drawing/2014/main" id="{9B7DA93E-A89E-2805-0A21-CE26D0BAD795}"/>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[Modulübersicht 1]</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23" name="Textplatzhalter 16">
            <a:extLst>
              <a:ext uri="{FF2B5EF4-FFF2-40B4-BE49-F238E27FC236}">
                <a16:creationId xmlns:a16="http://schemas.microsoft.com/office/drawing/2014/main" id="{1016300D-6271-2AB4-C7B6-28C21B3FA2B4}"/>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sind die Fakten?</a:t>
            </a:r>
          </a:p>
        </p:txBody>
      </p:sp>
      <p:pic>
        <p:nvPicPr>
          <p:cNvPr id="2" name="Grafik 1" descr="Fahrrad mit Personen Silhouette">
            <a:extLst>
              <a:ext uri="{FF2B5EF4-FFF2-40B4-BE49-F238E27FC236}">
                <a16:creationId xmlns:a16="http://schemas.microsoft.com/office/drawing/2014/main" id="{7E0FE65F-9139-FE31-9C43-87B6FA56B6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1864" y="2367670"/>
            <a:ext cx="648000" cy="648000"/>
          </a:xfrm>
          <a:prstGeom prst="rect">
            <a:avLst/>
          </a:prstGeom>
        </p:spPr>
      </p:pic>
      <p:pic>
        <p:nvPicPr>
          <p:cNvPr id="4" name="Grafik 3" descr="Markierung Silhouette">
            <a:extLst>
              <a:ext uri="{FF2B5EF4-FFF2-40B4-BE49-F238E27FC236}">
                <a16:creationId xmlns:a16="http://schemas.microsoft.com/office/drawing/2014/main" id="{8F38C2DB-ADEB-DE1C-39AC-6EA7FD26C4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1864" y="3862930"/>
            <a:ext cx="648000" cy="648000"/>
          </a:xfrm>
          <a:prstGeom prst="rect">
            <a:avLst/>
          </a:prstGeom>
        </p:spPr>
      </p:pic>
      <p:pic>
        <p:nvPicPr>
          <p:cNvPr id="5" name="Grafik 4" descr="Menüband Silhouette">
            <a:extLst>
              <a:ext uri="{FF2B5EF4-FFF2-40B4-BE49-F238E27FC236}">
                <a16:creationId xmlns:a16="http://schemas.microsoft.com/office/drawing/2014/main" id="{98049BD3-63D7-7D65-F4BB-510363D8031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81864" y="5358192"/>
            <a:ext cx="648000" cy="648000"/>
          </a:xfrm>
          <a:prstGeom prst="rect">
            <a:avLst/>
          </a:prstGeom>
        </p:spPr>
      </p:pic>
    </p:spTree>
    <p:extLst>
      <p:ext uri="{BB962C8B-B14F-4D97-AF65-F5344CB8AC3E}">
        <p14:creationId xmlns:p14="http://schemas.microsoft.com/office/powerpoint/2010/main" val="1632121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[„Modultitel“]</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haben wir heute vor?</a:t>
            </a:r>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a:t>
            </a:fld>
            <a:endParaRPr lang="de-DE" dirty="0"/>
          </a:p>
        </p:txBody>
      </p:sp>
      <p:sp>
        <p:nvSpPr>
          <p:cNvPr id="6" name="Inhaltsplatzhalter 5">
            <a:extLst>
              <a:ext uri="{FF2B5EF4-FFF2-40B4-BE49-F238E27FC236}">
                <a16:creationId xmlns:a16="http://schemas.microsoft.com/office/drawing/2014/main" id="{20110B71-44E8-4830-57F9-47F9E2617027}"/>
              </a:ext>
            </a:extLst>
          </p:cNvPr>
          <p:cNvSpPr>
            <a:spLocks noGrp="1"/>
          </p:cNvSpPr>
          <p:nvPr>
            <p:ph sz="quarter" idx="16" hasCustomPrompt="1"/>
          </p:nvPr>
        </p:nvSpPr>
        <p:spPr>
          <a:xfrm>
            <a:off x="5661763" y="1954919"/>
            <a:ext cx="6537601" cy="4484687"/>
          </a:xfrm>
          <a:prstGeom prst="flowChartOnlineStorage">
            <a:avLst/>
          </a:prstGeom>
          <a:solidFill>
            <a:schemeClr val="bg1"/>
          </a:solidFill>
        </p:spPr>
        <p:txBody>
          <a:bodyPr anchor="ctr"/>
          <a:lstStyle>
            <a:lvl1pPr marL="0" indent="0" algn="ctr">
              <a:buNone/>
              <a:defRPr sz="1800">
                <a:solidFill>
                  <a:srgbClr val="92D050"/>
                </a:solidFill>
              </a:defRPr>
            </a:lvl1pPr>
          </a:lstStyle>
          <a:p>
            <a:pPr lvl="0"/>
            <a:r>
              <a:rPr lang="de-DE" dirty="0"/>
              <a:t>Zitat</a:t>
            </a:r>
          </a:p>
        </p:txBody>
      </p:sp>
      <p:sp>
        <p:nvSpPr>
          <p:cNvPr id="8" name="Textfeld 7">
            <a:extLst>
              <a:ext uri="{FF2B5EF4-FFF2-40B4-BE49-F238E27FC236}">
                <a16:creationId xmlns:a16="http://schemas.microsoft.com/office/drawing/2014/main" id="{98C8DE88-55A9-3238-EC9D-858E26866896}"/>
              </a:ext>
            </a:extLst>
          </p:cNvPr>
          <p:cNvSpPr txBox="1"/>
          <p:nvPr userDrawn="1"/>
        </p:nvSpPr>
        <p:spPr>
          <a:xfrm>
            <a:off x="326571" y="1954918"/>
            <a:ext cx="5335192" cy="4484687"/>
          </a:xfrm>
          <a:prstGeom prst="rect">
            <a:avLst/>
          </a:prstGeom>
          <a:noFill/>
        </p:spPr>
        <p:txBody>
          <a:bodyPr wrap="square" rtlCol="0" anchor="ctr">
            <a:noAutofit/>
          </a:bodyPr>
          <a:lstStyle/>
          <a:p>
            <a:pPr marL="0" lvl="0" indent="0">
              <a:buClr>
                <a:srgbClr val="92D050"/>
              </a:buClr>
              <a:buFont typeface="+mj-lt"/>
              <a:buNone/>
            </a:pPr>
            <a:r>
              <a:rPr lang="de-DE" sz="2400" dirty="0"/>
              <a:t>Agenda:</a:t>
            </a:r>
          </a:p>
          <a:p>
            <a:pPr marL="0" lvl="0" indent="0">
              <a:buClr>
                <a:srgbClr val="92D050"/>
              </a:buClr>
              <a:buFont typeface="+mj-lt"/>
              <a:buNone/>
            </a:pPr>
            <a:endParaRPr lang="de-DE" sz="2000" dirty="0"/>
          </a:p>
          <a:p>
            <a:pPr marL="342900" lvl="0" indent="-342900">
              <a:buClr>
                <a:srgbClr val="92D050"/>
              </a:buClr>
              <a:buFont typeface="+mj-lt"/>
              <a:buAutoNum type="arabicPeriod"/>
            </a:pPr>
            <a:r>
              <a:rPr lang="de-DE" sz="2400" dirty="0"/>
              <a:t>Einführung &amp; Ziele</a:t>
            </a:r>
          </a:p>
          <a:p>
            <a:pPr marL="342900" lvl="0" indent="-342900">
              <a:buClr>
                <a:srgbClr val="92D050"/>
              </a:buClr>
              <a:buFont typeface="+mj-lt"/>
              <a:buAutoNum type="arabicPeriod"/>
            </a:pPr>
            <a:r>
              <a:rPr lang="de-DE" sz="2400" dirty="0"/>
              <a:t>thematische Erläuterung</a:t>
            </a:r>
          </a:p>
          <a:p>
            <a:pPr marL="342900" lvl="0" indent="-342900">
              <a:buClr>
                <a:srgbClr val="92D050"/>
              </a:buClr>
              <a:buFont typeface="+mj-lt"/>
              <a:buAutoNum type="arabicPeriod"/>
            </a:pPr>
            <a:r>
              <a:rPr lang="de-DE" sz="2400" dirty="0"/>
              <a:t>Aufgabe</a:t>
            </a:r>
          </a:p>
          <a:p>
            <a:pPr marL="342900" lvl="0" indent="-342900">
              <a:buClr>
                <a:srgbClr val="92D050"/>
              </a:buClr>
              <a:buFont typeface="+mj-lt"/>
              <a:buAutoNum type="arabicPeriod"/>
            </a:pPr>
            <a:r>
              <a:rPr lang="de-DE" sz="2400" dirty="0"/>
              <a:t>Zusammenfassung</a:t>
            </a:r>
          </a:p>
          <a:p>
            <a:pPr marL="342900" lvl="0" indent="-342900">
              <a:buClr>
                <a:srgbClr val="92D050"/>
              </a:buClr>
              <a:buFont typeface="+mj-lt"/>
              <a:buAutoNum type="arabicPeriod"/>
            </a:pPr>
            <a:r>
              <a:rPr lang="de-DE" sz="2400" dirty="0"/>
              <a:t>Fragen</a:t>
            </a:r>
          </a:p>
          <a:p>
            <a:pPr marL="342900" indent="-342900">
              <a:buClr>
                <a:srgbClr val="92D050"/>
              </a:buClr>
              <a:buFont typeface="+mj-lt"/>
              <a:buAutoNum type="arabicPeriod"/>
            </a:pPr>
            <a:endParaRPr lang="de-DE" sz="2400" dirty="0"/>
          </a:p>
        </p:txBody>
      </p:sp>
    </p:spTree>
    <p:extLst>
      <p:ext uri="{BB962C8B-B14F-4D97-AF65-F5344CB8AC3E}">
        <p14:creationId xmlns:p14="http://schemas.microsoft.com/office/powerpoint/2010/main" val="1095782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ielsetzun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flip="none" rotWithShape="1">
            <a:gsLst>
              <a:gs pos="65000">
                <a:srgbClr val="004080"/>
              </a:gs>
              <a:gs pos="86000">
                <a:srgbClr val="004992"/>
              </a:gs>
              <a:gs pos="100000">
                <a:srgbClr val="005AB4"/>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[Zielsetzung]</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7" name="Textplatzhalter 8">
            <a:extLst>
              <a:ext uri="{FF2B5EF4-FFF2-40B4-BE49-F238E27FC236}">
                <a16:creationId xmlns:a16="http://schemas.microsoft.com/office/drawing/2014/main" id="{6FA05D65-6CF2-BCBE-8CD5-B6CEF5776BA2}"/>
              </a:ext>
            </a:extLst>
          </p:cNvPr>
          <p:cNvSpPr>
            <a:spLocks noGrp="1"/>
          </p:cNvSpPr>
          <p:nvPr>
            <p:ph type="body" sz="quarter" idx="10"/>
          </p:nvPr>
        </p:nvSpPr>
        <p:spPr>
          <a:xfrm>
            <a:off x="4038601" y="1954345"/>
            <a:ext cx="7933944" cy="4465180"/>
          </a:xfrm>
          <a:prstGeom prst="rect">
            <a:avLst/>
          </a:prstGeom>
        </p:spPr>
        <p:txBody>
          <a:bodyPr anchor="ctr"/>
          <a:lstStyle>
            <a:lvl1pPr marL="228600" indent="-228600">
              <a:buClr>
                <a:srgbClr val="92D050"/>
              </a:buClr>
              <a:buFont typeface="Arial" panose="020B0604020202020204" pitchFamily="34" charset="0"/>
              <a:buChar char="♦"/>
              <a:defRPr sz="1800">
                <a:solidFill>
                  <a:schemeClr val="tx1"/>
                </a:solidFill>
              </a:defRPr>
            </a:lvl1pPr>
            <a:lvl2pPr marL="685800" indent="-228600">
              <a:buClr>
                <a:srgbClr val="92D050"/>
              </a:buClr>
              <a:buFont typeface="Arial" panose="020B0604020202020204" pitchFamily="34" charset="0"/>
              <a:buChar char="♦"/>
              <a:defRPr sz="1800">
                <a:solidFill>
                  <a:schemeClr val="tx1"/>
                </a:solidFill>
              </a:defRPr>
            </a:lvl2pPr>
            <a:lvl3pPr marL="1143000" indent="-228600">
              <a:buClr>
                <a:srgbClr val="92D050"/>
              </a:buClr>
              <a:buFont typeface="Arial" panose="020B0604020202020204" pitchFamily="34" charset="0"/>
              <a:buChar char="♦"/>
              <a:defRPr sz="1800">
                <a:solidFill>
                  <a:schemeClr val="tx1"/>
                </a:solidFill>
              </a:defRPr>
            </a:lvl3pPr>
            <a:lvl4pPr marL="1600200" indent="-228600">
              <a:buClr>
                <a:srgbClr val="92D050"/>
              </a:buClr>
              <a:buFont typeface="Arial" panose="020B0604020202020204" pitchFamily="34" charset="0"/>
              <a:buChar char="♦"/>
              <a:defRPr sz="1800">
                <a:solidFill>
                  <a:schemeClr val="tx1"/>
                </a:solidFill>
              </a:defRPr>
            </a:lvl4pPr>
            <a:lvl5pPr marL="2057400" indent="-228600">
              <a:buClr>
                <a:srgbClr val="92D050"/>
              </a:buClr>
              <a:buFont typeface="Arial" panose="020B0604020202020204" pitchFamily="34" charset="0"/>
              <a:buChar char="♦"/>
              <a:defRPr sz="18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wollen wir erreichen?</a:t>
            </a:r>
          </a:p>
        </p:txBody>
      </p:sp>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a:t>
            </a:fld>
            <a:endParaRPr lang="de-DE" dirty="0"/>
          </a:p>
        </p:txBody>
      </p:sp>
    </p:spTree>
    <p:extLst>
      <p:ext uri="{BB962C8B-B14F-4D97-AF65-F5344CB8AC3E}">
        <p14:creationId xmlns:p14="http://schemas.microsoft.com/office/powerpoint/2010/main" val="1492210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Aufgabe, Ergebnis">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BB5E10C-06D9-5DDB-3620-4F5FB8A07011}"/>
              </a:ext>
            </a:extLst>
          </p:cNvPr>
          <p:cNvSpPr/>
          <p:nvPr userDrawn="1"/>
        </p:nvSpPr>
        <p:spPr>
          <a:xfrm>
            <a:off x="-1" y="1736725"/>
            <a:ext cx="12192000" cy="4900421"/>
          </a:xfrm>
          <a:prstGeom prst="rect">
            <a:avLst/>
          </a:prstGeom>
          <a:gradFill>
            <a:gsLst>
              <a:gs pos="65000">
                <a:srgbClr val="004080"/>
              </a:gs>
              <a:gs pos="86000">
                <a:srgbClr val="004992"/>
              </a:gs>
              <a:gs pos="100000">
                <a:srgbClr val="005AB4"/>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2">
            <a:extLst>
              <a:ext uri="{FF2B5EF4-FFF2-40B4-BE49-F238E27FC236}">
                <a16:creationId xmlns:a16="http://schemas.microsoft.com/office/drawing/2014/main" id="{59E7408D-5777-8E0C-B17A-352D03522A63}"/>
              </a:ext>
            </a:extLst>
          </p:cNvPr>
          <p:cNvSpPr>
            <a:spLocks noGrp="1"/>
          </p:cNvSpPr>
          <p:nvPr>
            <p:ph type="body" sz="quarter" idx="11" hasCustomPrompt="1"/>
          </p:nvPr>
        </p:nvSpPr>
        <p:spPr>
          <a:xfrm>
            <a:off x="326571" y="489600"/>
            <a:ext cx="10077429" cy="557738"/>
          </a:xfrm>
          <a:prstGeom prst="rect">
            <a:avLst/>
          </a:prstGeom>
        </p:spPr>
        <p:txBody>
          <a:bodyPr lIns="0" tIns="0" rIns="0" bIns="0" anchor="b"/>
          <a:lstStyle>
            <a:lvl1pPr marL="0" indent="0">
              <a:buNone/>
              <a:defRPr>
                <a:solidFill>
                  <a:srgbClr val="00408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0" i="0" u="none" strike="noStrike" kern="1200" cap="none" spc="0" normalizeH="0" baseline="0" noProof="0" dirty="0">
                <a:ln>
                  <a:noFill/>
                </a:ln>
                <a:solidFill>
                  <a:srgbClr val="00617F"/>
                </a:solidFill>
                <a:effectLst/>
                <a:uLnTx/>
                <a:uFillTx/>
                <a:latin typeface="Arial"/>
                <a:ea typeface="+mn-ea"/>
                <a:cs typeface="Arial"/>
              </a:rPr>
              <a:t>„Modultitel“</a:t>
            </a:r>
            <a:endParaRPr kumimoji="0" lang="en-US" sz="2800" b="0" i="0" u="none" strike="noStrike" kern="1200" cap="none" spc="0" normalizeH="0" baseline="0" noProof="0" dirty="0">
              <a:ln>
                <a:noFill/>
              </a:ln>
              <a:solidFill>
                <a:srgbClr val="00617F"/>
              </a:solidFill>
              <a:effectLst/>
              <a:uLnTx/>
              <a:uFillTx/>
              <a:latin typeface="Arial"/>
              <a:ea typeface="+mn-ea"/>
              <a:cs typeface="Arial"/>
            </a:endParaRPr>
          </a:p>
        </p:txBody>
      </p:sp>
      <p:sp>
        <p:nvSpPr>
          <p:cNvPr id="7" name="Textplatzhalter 8">
            <a:extLst>
              <a:ext uri="{FF2B5EF4-FFF2-40B4-BE49-F238E27FC236}">
                <a16:creationId xmlns:a16="http://schemas.microsoft.com/office/drawing/2014/main" id="{6FA05D65-6CF2-BCBE-8CD5-B6CEF5776BA2}"/>
              </a:ext>
            </a:extLst>
          </p:cNvPr>
          <p:cNvSpPr>
            <a:spLocks noGrp="1"/>
          </p:cNvSpPr>
          <p:nvPr>
            <p:ph type="body" sz="quarter" idx="10"/>
          </p:nvPr>
        </p:nvSpPr>
        <p:spPr>
          <a:xfrm>
            <a:off x="4038601" y="1954345"/>
            <a:ext cx="7933944" cy="4465180"/>
          </a:xfrm>
          <a:prstGeom prst="rect">
            <a:avLst/>
          </a:prstGeom>
        </p:spPr>
        <p:txBody>
          <a:bodyPr anchor="ctr"/>
          <a:lstStyle>
            <a:lvl1pPr marL="228600" indent="-228600">
              <a:buClr>
                <a:srgbClr val="92D050"/>
              </a:buClr>
              <a:buFont typeface="Arial" panose="020B0604020202020204" pitchFamily="34" charset="0"/>
              <a:buChar char="♦"/>
              <a:defRPr sz="1800">
                <a:solidFill>
                  <a:schemeClr val="tx1"/>
                </a:solidFill>
              </a:defRPr>
            </a:lvl1pPr>
            <a:lvl2pPr marL="685800" indent="-228600">
              <a:buClr>
                <a:srgbClr val="92D050"/>
              </a:buClr>
              <a:buFont typeface="Arial" panose="020B0604020202020204" pitchFamily="34" charset="0"/>
              <a:buChar char="♦"/>
              <a:defRPr sz="1800">
                <a:solidFill>
                  <a:schemeClr val="tx1"/>
                </a:solidFill>
              </a:defRPr>
            </a:lvl2pPr>
            <a:lvl3pPr marL="1143000" indent="-228600">
              <a:buClr>
                <a:srgbClr val="92D050"/>
              </a:buClr>
              <a:buFont typeface="Arial" panose="020B0604020202020204" pitchFamily="34" charset="0"/>
              <a:buChar char="♦"/>
              <a:defRPr sz="1800">
                <a:solidFill>
                  <a:schemeClr val="tx1"/>
                </a:solidFill>
              </a:defRPr>
            </a:lvl3pPr>
            <a:lvl4pPr marL="1600200" indent="-228600">
              <a:buClr>
                <a:srgbClr val="92D050"/>
              </a:buClr>
              <a:buFont typeface="Arial" panose="020B0604020202020204" pitchFamily="34" charset="0"/>
              <a:buChar char="♦"/>
              <a:defRPr sz="1800">
                <a:solidFill>
                  <a:schemeClr val="tx1"/>
                </a:solidFill>
              </a:defRPr>
            </a:lvl4pPr>
            <a:lvl5pPr marL="2057400" indent="-228600">
              <a:buClr>
                <a:srgbClr val="92D050"/>
              </a:buClr>
              <a:buFont typeface="Arial" panose="020B0604020202020204" pitchFamily="34" charset="0"/>
              <a:buChar char="♦"/>
              <a:defRPr sz="18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a:extLst>
              <a:ext uri="{FF2B5EF4-FFF2-40B4-BE49-F238E27FC236}">
                <a16:creationId xmlns:a16="http://schemas.microsoft.com/office/drawing/2014/main" id="{3717AB3F-FF56-3574-CC07-59485B1CA182}"/>
              </a:ext>
            </a:extLst>
          </p:cNvPr>
          <p:cNvSpPr>
            <a:spLocks noGrp="1"/>
          </p:cNvSpPr>
          <p:nvPr>
            <p:ph type="body" sz="quarter" idx="13" hasCustomPrompt="1"/>
          </p:nvPr>
        </p:nvSpPr>
        <p:spPr>
          <a:xfrm>
            <a:off x="326571" y="1069266"/>
            <a:ext cx="10077904" cy="557213"/>
          </a:xfrm>
          <a:prstGeom prst="rect">
            <a:avLst/>
          </a:prstGeom>
        </p:spPr>
        <p:txBody>
          <a:bodyPr lIns="0" tIns="0" rIns="0" bIns="0" anchor="t"/>
          <a:lstStyle>
            <a:lvl1pPr marL="0" indent="0">
              <a:buNone/>
              <a:defRPr sz="1800">
                <a:solidFill>
                  <a:srgbClr val="004080"/>
                </a:solidFill>
              </a:defRPr>
            </a:lvl1pPr>
            <a:lvl2pPr>
              <a:defRPr sz="1800">
                <a:solidFill>
                  <a:srgbClr val="004080"/>
                </a:solidFill>
              </a:defRPr>
            </a:lvl2pPr>
            <a:lvl3pPr>
              <a:defRPr sz="1800">
                <a:solidFill>
                  <a:srgbClr val="004080"/>
                </a:solidFill>
              </a:defRPr>
            </a:lvl3pPr>
            <a:lvl4pPr>
              <a:defRPr sz="1800">
                <a:solidFill>
                  <a:srgbClr val="004080"/>
                </a:solidFill>
              </a:defRPr>
            </a:lvl4pPr>
            <a:lvl5pPr>
              <a:defRPr sz="1800">
                <a:solidFill>
                  <a:srgbClr val="004080"/>
                </a:solidFill>
              </a:defRPr>
            </a:lvl5pPr>
          </a:lstStyle>
          <a:p>
            <a:pPr lvl="0"/>
            <a:r>
              <a:rPr lang="de-DE" dirty="0"/>
              <a:t>Was muss ich wissen? / Was muss ich tun? </a:t>
            </a:r>
            <a:r>
              <a:rPr lang="de-DE"/>
              <a:t>/ Wie </a:t>
            </a:r>
            <a:r>
              <a:rPr lang="de-DE" dirty="0"/>
              <a:t>schaut das Ergebnis aus?</a:t>
            </a:r>
          </a:p>
        </p:txBody>
      </p:sp>
      <p:sp>
        <p:nvSpPr>
          <p:cNvPr id="21" name="Bildplatzhalter 5">
            <a:extLst>
              <a:ext uri="{FF2B5EF4-FFF2-40B4-BE49-F238E27FC236}">
                <a16:creationId xmlns:a16="http://schemas.microsoft.com/office/drawing/2014/main" id="{D11B3263-6E03-2789-D680-AD3C4C2B76E7}"/>
              </a:ext>
            </a:extLst>
          </p:cNvPr>
          <p:cNvSpPr>
            <a:spLocks noGrp="1"/>
          </p:cNvSpPr>
          <p:nvPr>
            <p:ph type="pic" sz="quarter" idx="12"/>
          </p:nvPr>
        </p:nvSpPr>
        <p:spPr>
          <a:xfrm>
            <a:off x="-1" y="1954345"/>
            <a:ext cx="3800476" cy="4465179"/>
          </a:xfrm>
          <a:prstGeom prst="flowChartDelay">
            <a:avLst/>
          </a:prstGeom>
          <a:solidFill>
            <a:schemeClr val="tx1"/>
          </a:solidFill>
        </p:spPr>
        <p:txBody>
          <a:bodyPr/>
          <a:lstStyle>
            <a:lvl1pPr marL="0" indent="0">
              <a:buNone/>
              <a:defRPr>
                <a:solidFill>
                  <a:sysClr val="windowText" lastClr="000000"/>
                </a:solidFill>
              </a:defRPr>
            </a:lvl1pPr>
          </a:lstStyle>
          <a:p>
            <a:endParaRPr lang="de-DE" dirty="0"/>
          </a:p>
        </p:txBody>
      </p:sp>
      <p:sp>
        <p:nvSpPr>
          <p:cNvPr id="26" name="Fußzeilenplatzhalter 25">
            <a:extLst>
              <a:ext uri="{FF2B5EF4-FFF2-40B4-BE49-F238E27FC236}">
                <a16:creationId xmlns:a16="http://schemas.microsoft.com/office/drawing/2014/main" id="{B53BA487-47BF-A298-16A0-A610A4C46917}"/>
              </a:ext>
            </a:extLst>
          </p:cNvPr>
          <p:cNvSpPr>
            <a:spLocks noGrp="1"/>
          </p:cNvSpPr>
          <p:nvPr>
            <p:ph type="ftr" sz="quarter" idx="14"/>
          </p:nvPr>
        </p:nvSpPr>
        <p:spPr/>
        <p:txBody>
          <a:bodyPr/>
          <a:lstStyle/>
          <a:p>
            <a:endParaRPr lang="de-DE" dirty="0"/>
          </a:p>
        </p:txBody>
      </p:sp>
      <p:sp>
        <p:nvSpPr>
          <p:cNvPr id="27" name="Foliennummernplatzhalter 26">
            <a:extLst>
              <a:ext uri="{FF2B5EF4-FFF2-40B4-BE49-F238E27FC236}">
                <a16:creationId xmlns:a16="http://schemas.microsoft.com/office/drawing/2014/main" id="{05F3F739-ACB5-A682-D7FC-2D78CBF3072F}"/>
              </a:ext>
            </a:extLst>
          </p:cNvPr>
          <p:cNvSpPr>
            <a:spLocks noGrp="1"/>
          </p:cNvSpPr>
          <p:nvPr>
            <p:ph type="sldNum" sz="quarter" idx="15"/>
          </p:nvPr>
        </p:nvSpPr>
        <p:spPr/>
        <p:txBody>
          <a:bodyPr/>
          <a:lstStyle/>
          <a:p>
            <a:fld id="{CFE5C5FA-BC1D-4AD1-BB57-E4E5DA93827D}" type="slidenum">
              <a:rPr lang="de-DE" smtClean="0"/>
              <a:pPr/>
              <a:t>‹#›</a:t>
            </a:fld>
            <a:endParaRPr lang="de-DE" dirty="0"/>
          </a:p>
        </p:txBody>
      </p:sp>
    </p:spTree>
    <p:extLst>
      <p:ext uri="{BB962C8B-B14F-4D97-AF65-F5344CB8AC3E}">
        <p14:creationId xmlns:p14="http://schemas.microsoft.com/office/powerpoint/2010/main" val="953437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76DEA41-F867-DA86-940C-7FF98F70A5C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13391"/>
          <a:stretch/>
        </p:blipFill>
        <p:spPr bwMode="auto">
          <a:xfrm>
            <a:off x="2292573" y="0"/>
            <a:ext cx="989942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ussdiagramm: Verzögerung 2">
            <a:extLst>
              <a:ext uri="{FF2B5EF4-FFF2-40B4-BE49-F238E27FC236}">
                <a16:creationId xmlns:a16="http://schemas.microsoft.com/office/drawing/2014/main" id="{E734768F-439B-BFBC-1242-0BD3DB59B36E}"/>
              </a:ext>
            </a:extLst>
          </p:cNvPr>
          <p:cNvSpPr/>
          <p:nvPr userDrawn="1"/>
        </p:nvSpPr>
        <p:spPr bwMode="gray">
          <a:xfrm>
            <a:off x="0" y="0"/>
            <a:ext cx="5417040" cy="6858000"/>
          </a:xfrm>
          <a:prstGeom prst="flowChartDelay">
            <a:avLst/>
          </a:prstGeom>
          <a:solidFill>
            <a:srgbClr val="003B7C"/>
          </a:solidFill>
          <a:ln w="12700" cap="flat" cmpd="sng" algn="ctr">
            <a:noFill/>
            <a:prstDash val="solid"/>
            <a:miter lim="800000"/>
          </a:ln>
          <a:effectLst/>
        </p:spPr>
        <p:txBody>
          <a:bodyPr wrap="square" rtlCol="0" anchor="ctr">
            <a:noAutofit/>
          </a:bodyPr>
          <a:lstStyle/>
          <a:p>
            <a:pPr algn="ctr">
              <a:defRPr/>
            </a:pPr>
            <a:endParaRPr lang="en-US" kern="0" dirty="0">
              <a:solidFill>
                <a:srgbClr val="FFFFFF"/>
              </a:solidFill>
              <a:latin typeface="Arial" panose="020B0604020202020204"/>
              <a:cs typeface="Arial"/>
            </a:endParaRPr>
          </a:p>
        </p:txBody>
      </p:sp>
      <p:sp>
        <p:nvSpPr>
          <p:cNvPr id="13" name="Title 1">
            <a:extLst>
              <a:ext uri="{FF2B5EF4-FFF2-40B4-BE49-F238E27FC236}">
                <a16:creationId xmlns:a16="http://schemas.microsoft.com/office/drawing/2014/main" id="{EAF5241F-46FB-A159-E149-80D0E66D6745}"/>
              </a:ext>
            </a:extLst>
          </p:cNvPr>
          <p:cNvSpPr txBox="1">
            <a:spLocks/>
          </p:cNvSpPr>
          <p:nvPr userDrawn="1"/>
        </p:nvSpPr>
        <p:spPr bwMode="white">
          <a:xfrm>
            <a:off x="195843" y="2628525"/>
            <a:ext cx="5381498" cy="1620000"/>
          </a:xfrm>
          <a:prstGeom prst="rect">
            <a:avLst/>
          </a:prstGeom>
        </p:spPr>
        <p:txBody>
          <a:bodyPr vert="horz" lIns="0" tIns="0" rIns="0" bIns="0" rtlCol="0" anchor="t">
            <a:normAutofit fontScale="85000" lnSpcReduction="20000"/>
          </a:bodyPr>
          <a:lstStyle>
            <a:lvl1pPr algn="l" defTabSz="914400" rtl="0" eaLnBrk="1" latinLnBrk="0" hangingPunct="1">
              <a:spcBef>
                <a:spcPct val="0"/>
              </a:spcBef>
              <a:buNone/>
              <a:defRPr sz="7200" i="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5200" b="0" i="0" u="none" strike="noStrike" kern="1200" cap="none" spc="0" normalizeH="0" baseline="0" noProof="0" dirty="0">
                <a:ln>
                  <a:noFill/>
                </a:ln>
                <a:solidFill>
                  <a:schemeClr val="bg1"/>
                </a:solidFill>
                <a:effectLst/>
                <a:uLnTx/>
                <a:uFillTx/>
                <a:latin typeface="Arial"/>
                <a:cs typeface="Arial"/>
              </a:rPr>
              <a:t>Vielen Dank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5200" b="0" i="0" u="none" strike="noStrike" kern="1200" cap="none" spc="0" normalizeH="0" baseline="0" noProof="0" dirty="0">
                <a:ln>
                  <a:noFill/>
                </a:ln>
                <a:solidFill>
                  <a:schemeClr val="bg1"/>
                </a:solidFill>
                <a:effectLst/>
                <a:uLnTx/>
                <a:uFillTx/>
                <a:latin typeface="Arial"/>
                <a:cs typeface="Arial"/>
              </a:rPr>
              <a:t>für Ihre Aufmerksamkeit!</a:t>
            </a:r>
            <a:endParaRPr kumimoji="0" lang="en-US" sz="5200" b="0" i="0" u="none" strike="noStrike" kern="1200" cap="none" spc="0" normalizeH="0" baseline="0" noProof="0" dirty="0">
              <a:ln>
                <a:noFill/>
              </a:ln>
              <a:solidFill>
                <a:schemeClr val="bg1"/>
              </a:solidFill>
              <a:effectLst/>
              <a:uLnTx/>
              <a:uFillTx/>
              <a:latin typeface="Arial"/>
              <a:cs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1950054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4" descr="Fraunhofer IAO - Exo Guide">
            <a:extLst>
              <a:ext uri="{FF2B5EF4-FFF2-40B4-BE49-F238E27FC236}">
                <a16:creationId xmlns:a16="http://schemas.microsoft.com/office/drawing/2014/main" id="{40F096A1-4600-F993-583F-E12CFD10A6D2}"/>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6133" t="31118" r="5742" b="30941"/>
          <a:stretch/>
        </p:blipFill>
        <p:spPr bwMode="auto">
          <a:xfrm>
            <a:off x="10498630" y="200773"/>
            <a:ext cx="1355961" cy="387675"/>
          </a:xfrm>
          <a:prstGeom prst="rect">
            <a:avLst/>
          </a:prstGeom>
          <a:noFill/>
          <a:extLst>
            <a:ext uri="{909E8E84-426E-40DD-AFC4-6F175D3DCCD1}">
              <a14:hiddenFill xmlns:a14="http://schemas.microsoft.com/office/drawing/2010/main">
                <a:solidFill>
                  <a:srgbClr val="FFFFFF"/>
                </a:solidFill>
              </a14:hiddenFill>
            </a:ext>
          </a:extLst>
        </p:spPr>
      </p:pic>
      <p:sp>
        <p:nvSpPr>
          <p:cNvPr id="9" name="Fußzeilenplatzhalter 8">
            <a:extLst>
              <a:ext uri="{FF2B5EF4-FFF2-40B4-BE49-F238E27FC236}">
                <a16:creationId xmlns:a16="http://schemas.microsoft.com/office/drawing/2014/main" id="{F45C668E-24E1-E1E7-46E3-0D621AD953BF}"/>
              </a:ext>
            </a:extLst>
          </p:cNvPr>
          <p:cNvSpPr>
            <a:spLocks noGrp="1"/>
          </p:cNvSpPr>
          <p:nvPr>
            <p:ph type="ftr" sz="quarter" idx="3"/>
          </p:nvPr>
        </p:nvSpPr>
        <p:spPr>
          <a:xfrm>
            <a:off x="4038600" y="6657227"/>
            <a:ext cx="4114800" cy="200773"/>
          </a:xfrm>
          <a:prstGeom prst="rect">
            <a:avLst/>
          </a:prstGeom>
        </p:spPr>
        <p:txBody>
          <a:bodyPr vert="horz" lIns="0" tIns="0" rIns="0" bIns="0" rtlCol="0" anchor="ctr"/>
          <a:lstStyle>
            <a:lvl1pPr algn="ctr">
              <a:defRPr sz="1200">
                <a:solidFill>
                  <a:srgbClr val="004080"/>
                </a:solidFill>
              </a:defRPr>
            </a:lvl1pPr>
          </a:lstStyle>
          <a:p>
            <a:endParaRPr lang="de-DE" dirty="0"/>
          </a:p>
        </p:txBody>
      </p:sp>
      <p:sp>
        <p:nvSpPr>
          <p:cNvPr id="10" name="Foliennummernplatzhalter 9">
            <a:extLst>
              <a:ext uri="{FF2B5EF4-FFF2-40B4-BE49-F238E27FC236}">
                <a16:creationId xmlns:a16="http://schemas.microsoft.com/office/drawing/2014/main" id="{0A696167-6D78-0A6D-03C7-18F11E6B09EC}"/>
              </a:ext>
            </a:extLst>
          </p:cNvPr>
          <p:cNvSpPr>
            <a:spLocks noGrp="1"/>
          </p:cNvSpPr>
          <p:nvPr>
            <p:ph type="sldNum" sz="quarter" idx="4"/>
          </p:nvPr>
        </p:nvSpPr>
        <p:spPr>
          <a:xfrm>
            <a:off x="9316450" y="6657227"/>
            <a:ext cx="2743200" cy="200773"/>
          </a:xfrm>
          <a:prstGeom prst="rect">
            <a:avLst/>
          </a:prstGeom>
        </p:spPr>
        <p:txBody>
          <a:bodyPr vert="horz" lIns="0" tIns="0" rIns="0" bIns="0" rtlCol="0" anchor="ctr"/>
          <a:lstStyle>
            <a:lvl1pPr algn="r">
              <a:defRPr sz="1050">
                <a:solidFill>
                  <a:srgbClr val="004080"/>
                </a:solidFill>
              </a:defRPr>
            </a:lvl1pPr>
          </a:lstStyle>
          <a:p>
            <a:fld id="{CFE5C5FA-BC1D-4AD1-BB57-E4E5DA93827D}" type="slidenum">
              <a:rPr lang="de-DE" smtClean="0"/>
              <a:pPr/>
              <a:t>‹#›</a:t>
            </a:fld>
            <a:endParaRPr lang="de-DE" dirty="0"/>
          </a:p>
        </p:txBody>
      </p:sp>
    </p:spTree>
    <p:extLst>
      <p:ext uri="{BB962C8B-B14F-4D97-AF65-F5344CB8AC3E}">
        <p14:creationId xmlns:p14="http://schemas.microsoft.com/office/powerpoint/2010/main" val="4262900297"/>
      </p:ext>
    </p:extLst>
  </p:cSld>
  <p:clrMap bg1="lt1" tx1="dk1" bg2="lt2" tx2="dk2" accent1="accent1" accent2="accent2" accent3="accent3" accent4="accent4" accent5="accent5" accent6="accent6" hlink="hlink" folHlink="folHlink"/>
  <p:sldLayoutIdLst>
    <p:sldLayoutId id="2147483708" r:id="rId1"/>
    <p:sldLayoutId id="2147483725" r:id="rId2"/>
    <p:sldLayoutId id="2147483726" r:id="rId3"/>
    <p:sldLayoutId id="2147483728" r:id="rId4"/>
    <p:sldLayoutId id="2147483729" r:id="rId5"/>
    <p:sldLayoutId id="2147483724" r:id="rId6"/>
    <p:sldLayoutId id="214748372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9.png"/><Relationship Id="rId17" Type="http://schemas.openxmlformats.org/officeDocument/2006/relationships/image" Target="../media/image26.svg"/><Relationship Id="rId2" Type="http://schemas.openxmlformats.org/officeDocument/2006/relationships/tags" Target="../tags/tag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1.png"/><Relationship Id="rId5" Type="http://schemas.openxmlformats.org/officeDocument/2006/relationships/tags" Target="../tags/tag5.xml"/><Relationship Id="rId15" Type="http://schemas.openxmlformats.org/officeDocument/2006/relationships/image" Target="../media/image24.svg"/><Relationship Id="rId10" Type="http://schemas.openxmlformats.org/officeDocument/2006/relationships/image" Target="../media/image20.png"/><Relationship Id="rId19" Type="http://schemas.openxmlformats.org/officeDocument/2006/relationships/image" Target="../media/image28.svg"/><Relationship Id="rId4" Type="http://schemas.openxmlformats.org/officeDocument/2006/relationships/tags" Target="../tags/tag4.xml"/><Relationship Id="rId9" Type="http://schemas.openxmlformats.org/officeDocument/2006/relationships/notesSlide" Target="../notesSlides/notesSlide9.xml"/><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24DA5D-225B-18B2-FEA3-418050F3ABB4}"/>
              </a:ext>
            </a:extLst>
          </p:cNvPr>
          <p:cNvSpPr>
            <a:spLocks noGrp="1"/>
          </p:cNvSpPr>
          <p:nvPr>
            <p:ph type="body" sz="quarter" idx="12"/>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7CC0CF4C-C39E-E2E5-03C6-65369893EF83}"/>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677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C79B9-A3E1-E55E-5B5F-0753602035A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7B80DC4-6FB4-C0D7-FA54-5C2D5A84C71F}"/>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284424EB-D350-D41E-F072-0E4ECC616D1B}"/>
              </a:ext>
            </a:extLst>
          </p:cNvPr>
          <p:cNvSpPr>
            <a:spLocks noGrp="1"/>
          </p:cNvSpPr>
          <p:nvPr>
            <p:ph type="body" sz="quarter" idx="10"/>
          </p:nvPr>
        </p:nvSpPr>
        <p:spPr/>
        <p:txBody>
          <a:bodyPr/>
          <a:lstStyle/>
          <a:p>
            <a:r>
              <a:rPr lang="de-DE" dirty="0"/>
              <a:t>Greenwashing:</a:t>
            </a:r>
          </a:p>
          <a:p>
            <a:pPr lvl="1"/>
            <a:r>
              <a:rPr lang="de-DE" sz="1800" dirty="0">
                <a:solidFill>
                  <a:schemeClr val="tx1"/>
                </a:solidFill>
              </a:rPr>
              <a:t>Versuch von Organisationen, durch Kommunikation, Marketing und Einzelmaßnahmen ein ‚grünes Image‘ zu erlangen, ohne entsprechende Maßnahmen im operativen Geschäft systematisch verankert zu haben</a:t>
            </a:r>
          </a:p>
          <a:p>
            <a:pPr lvl="1"/>
            <a:r>
              <a:rPr lang="de-DE" dirty="0"/>
              <a:t>Z.B. Irreführende Formulierungen, fragewürdige Nachhaltigkeits- und Qualitätssiegel oder Werben mit Selbstverständlichkeiten</a:t>
            </a:r>
          </a:p>
        </p:txBody>
      </p:sp>
      <p:sp>
        <p:nvSpPr>
          <p:cNvPr id="4" name="Textplatzhalter 3">
            <a:extLst>
              <a:ext uri="{FF2B5EF4-FFF2-40B4-BE49-F238E27FC236}">
                <a16:creationId xmlns:a16="http://schemas.microsoft.com/office/drawing/2014/main" id="{B6DCBC52-0EE4-DECB-9E3A-A98D6EF143EA}"/>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71CBF856-FF9C-4D16-3444-BF87B8009CF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8" name="Textfeld 7">
            <a:extLst>
              <a:ext uri="{FF2B5EF4-FFF2-40B4-BE49-F238E27FC236}">
                <a16:creationId xmlns:a16="http://schemas.microsoft.com/office/drawing/2014/main" id="{98BFECB5-27D7-4F15-4E37-6D92A740CA4F}"/>
              </a:ext>
            </a:extLst>
          </p:cNvPr>
          <p:cNvSpPr txBox="1"/>
          <p:nvPr/>
        </p:nvSpPr>
        <p:spPr>
          <a:xfrm>
            <a:off x="-1" y="6431555"/>
            <a:ext cx="3657601" cy="369332"/>
          </a:xfrm>
          <a:prstGeom prst="rect">
            <a:avLst/>
          </a:prstGeom>
          <a:noFill/>
        </p:spPr>
        <p:txBody>
          <a:bodyPr wrap="square" rtlCol="0">
            <a:spAutoFit/>
          </a:bodyPr>
          <a:lstStyle/>
          <a:p>
            <a:r>
              <a:rPr lang="de-DE" sz="900" dirty="0"/>
              <a:t>https://www.dcvelocity.com/ext/resources/images/articles/2023/202306/DCV23_06_sustainability_art.jpg?t=1686196882&amp;width=1080</a:t>
            </a:r>
          </a:p>
        </p:txBody>
      </p:sp>
      <p:sp>
        <p:nvSpPr>
          <p:cNvPr id="5" name="Foliennummernplatzhalter 4">
            <a:extLst>
              <a:ext uri="{FF2B5EF4-FFF2-40B4-BE49-F238E27FC236}">
                <a16:creationId xmlns:a16="http://schemas.microsoft.com/office/drawing/2014/main" id="{944E2711-8950-42B8-54A7-B0BF426ED07E}"/>
              </a:ext>
            </a:extLst>
          </p:cNvPr>
          <p:cNvSpPr>
            <a:spLocks noGrp="1"/>
          </p:cNvSpPr>
          <p:nvPr>
            <p:ph type="sldNum" sz="quarter" idx="15"/>
          </p:nvPr>
        </p:nvSpPr>
        <p:spPr/>
        <p:txBody>
          <a:bodyPr/>
          <a:lstStyle/>
          <a:p>
            <a:fld id="{CFE5C5FA-BC1D-4AD1-BB57-E4E5DA93827D}" type="slidenum">
              <a:rPr lang="de-DE" smtClean="0"/>
              <a:pPr/>
              <a:t>10</a:t>
            </a:fld>
            <a:endParaRPr lang="de-DE" dirty="0"/>
          </a:p>
        </p:txBody>
      </p:sp>
    </p:spTree>
    <p:extLst>
      <p:ext uri="{BB962C8B-B14F-4D97-AF65-F5344CB8AC3E}">
        <p14:creationId xmlns:p14="http://schemas.microsoft.com/office/powerpoint/2010/main" val="1755474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F37E-A284-7C5B-CC10-4AF303E0EDE2}"/>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981808E-892E-76BE-8E67-0442F03C0EF2}"/>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715C2A11-230C-9A6C-67DE-596A113882E6}"/>
              </a:ext>
            </a:extLst>
          </p:cNvPr>
          <p:cNvSpPr>
            <a:spLocks noGrp="1"/>
          </p:cNvSpPr>
          <p:nvPr>
            <p:ph type="body" sz="quarter" idx="10"/>
          </p:nvPr>
        </p:nvSpPr>
        <p:spPr/>
        <p:txBody>
          <a:bodyPr/>
          <a:lstStyle/>
          <a:p>
            <a:r>
              <a:rPr lang="de-DE" dirty="0"/>
              <a:t>Maßnahmen gegen Greenwashing:</a:t>
            </a:r>
          </a:p>
          <a:p>
            <a:pPr lvl="1"/>
            <a:r>
              <a:rPr lang="de-DE" dirty="0"/>
              <a:t>Bewusstsein für eigene Auswirkungen</a:t>
            </a:r>
          </a:p>
          <a:p>
            <a:pPr lvl="1"/>
            <a:r>
              <a:rPr lang="de-DE" dirty="0"/>
              <a:t>Transparenz</a:t>
            </a:r>
          </a:p>
          <a:p>
            <a:pPr lvl="1"/>
            <a:r>
              <a:rPr lang="de-DE" dirty="0"/>
              <a:t>Nachweise für Nachhaltigkeit bereitstellen</a:t>
            </a:r>
          </a:p>
          <a:p>
            <a:pPr lvl="1"/>
            <a:r>
              <a:rPr lang="de-DE" dirty="0"/>
              <a:t>Auf Formulierung achten</a:t>
            </a:r>
          </a:p>
          <a:p>
            <a:pPr lvl="1"/>
            <a:r>
              <a:rPr lang="de-DE" dirty="0"/>
              <a:t>Vermeiden von Werben mit Selbstverständlichkeiten</a:t>
            </a:r>
          </a:p>
        </p:txBody>
      </p:sp>
      <p:sp>
        <p:nvSpPr>
          <p:cNvPr id="4" name="Textplatzhalter 3">
            <a:extLst>
              <a:ext uri="{FF2B5EF4-FFF2-40B4-BE49-F238E27FC236}">
                <a16:creationId xmlns:a16="http://schemas.microsoft.com/office/drawing/2014/main" id="{C1826753-5959-F1D1-B029-55138A98443F}"/>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6C811D51-9F13-48A7-6EB8-C21020EB962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8" name="Textfeld 7">
            <a:extLst>
              <a:ext uri="{FF2B5EF4-FFF2-40B4-BE49-F238E27FC236}">
                <a16:creationId xmlns:a16="http://schemas.microsoft.com/office/drawing/2014/main" id="{28C710B3-3718-D635-90C7-D8D541107BF4}"/>
              </a:ext>
            </a:extLst>
          </p:cNvPr>
          <p:cNvSpPr txBox="1"/>
          <p:nvPr/>
        </p:nvSpPr>
        <p:spPr>
          <a:xfrm>
            <a:off x="-1" y="6431555"/>
            <a:ext cx="3657601" cy="369332"/>
          </a:xfrm>
          <a:prstGeom prst="rect">
            <a:avLst/>
          </a:prstGeom>
          <a:noFill/>
        </p:spPr>
        <p:txBody>
          <a:bodyPr wrap="square" rtlCol="0">
            <a:spAutoFit/>
          </a:bodyPr>
          <a:lstStyle/>
          <a:p>
            <a:r>
              <a:rPr lang="de-DE" sz="900" dirty="0"/>
              <a:t>https://www.dcvelocity.com/ext/resources/images/articles/2023/202306/DCV23_06_sustainability_art.jpg?t=1686196882&amp;width=1080</a:t>
            </a:r>
          </a:p>
        </p:txBody>
      </p:sp>
      <p:sp>
        <p:nvSpPr>
          <p:cNvPr id="5" name="Foliennummernplatzhalter 4">
            <a:extLst>
              <a:ext uri="{FF2B5EF4-FFF2-40B4-BE49-F238E27FC236}">
                <a16:creationId xmlns:a16="http://schemas.microsoft.com/office/drawing/2014/main" id="{6F67498A-3611-C899-1200-949F725AD534}"/>
              </a:ext>
            </a:extLst>
          </p:cNvPr>
          <p:cNvSpPr>
            <a:spLocks noGrp="1"/>
          </p:cNvSpPr>
          <p:nvPr>
            <p:ph type="sldNum" sz="quarter" idx="15"/>
          </p:nvPr>
        </p:nvSpPr>
        <p:spPr/>
        <p:txBody>
          <a:bodyPr/>
          <a:lstStyle/>
          <a:p>
            <a:fld id="{CFE5C5FA-BC1D-4AD1-BB57-E4E5DA93827D}" type="slidenum">
              <a:rPr lang="de-DE" smtClean="0"/>
              <a:pPr/>
              <a:t>11</a:t>
            </a:fld>
            <a:endParaRPr lang="de-DE" dirty="0"/>
          </a:p>
        </p:txBody>
      </p:sp>
    </p:spTree>
    <p:extLst>
      <p:ext uri="{BB962C8B-B14F-4D97-AF65-F5344CB8AC3E}">
        <p14:creationId xmlns:p14="http://schemas.microsoft.com/office/powerpoint/2010/main" val="171434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A7816-2CC1-BCFF-5037-1DE04DBF607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06C445E-6F1C-280B-2D00-41A43BC04AB3}"/>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138423D9-59BF-7322-D339-A59278AF3CE4}"/>
              </a:ext>
            </a:extLst>
          </p:cNvPr>
          <p:cNvSpPr>
            <a:spLocks noGrp="1"/>
          </p:cNvSpPr>
          <p:nvPr>
            <p:ph type="body" sz="quarter" idx="10"/>
          </p:nvPr>
        </p:nvSpPr>
        <p:spPr/>
        <p:txBody>
          <a:bodyPr/>
          <a:lstStyle/>
          <a:p>
            <a:r>
              <a:rPr lang="de-DE" dirty="0"/>
              <a:t>Was macht das Unternehmen explizit im Sinne der Nachhaltigkeit?</a:t>
            </a:r>
          </a:p>
          <a:p>
            <a:pPr lvl="1">
              <a:buFont typeface="Wingdings" panose="05000000000000000000" pitchFamily="2" charset="2"/>
              <a:buChar char="Ø"/>
            </a:pPr>
            <a:r>
              <a:rPr lang="de-DE" dirty="0">
                <a:sym typeface="Wingdings" panose="05000000000000000000" pitchFamily="2" charset="2"/>
              </a:rPr>
              <a:t>lernen wir in den nächsten Modulen schrittweise kennen</a:t>
            </a:r>
            <a:endParaRPr lang="de-DE" dirty="0"/>
          </a:p>
        </p:txBody>
      </p:sp>
      <p:sp>
        <p:nvSpPr>
          <p:cNvPr id="4" name="Textplatzhalter 3">
            <a:extLst>
              <a:ext uri="{FF2B5EF4-FFF2-40B4-BE49-F238E27FC236}">
                <a16:creationId xmlns:a16="http://schemas.microsoft.com/office/drawing/2014/main" id="{D01587BE-AD0F-B4A3-B128-126F82E6349D}"/>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24071C8D-986F-A037-215E-D9BAFB040A2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8" name="Textfeld 7">
            <a:extLst>
              <a:ext uri="{FF2B5EF4-FFF2-40B4-BE49-F238E27FC236}">
                <a16:creationId xmlns:a16="http://schemas.microsoft.com/office/drawing/2014/main" id="{D9D7F6F5-0E61-1B1B-C174-2539B767F6F0}"/>
              </a:ext>
            </a:extLst>
          </p:cNvPr>
          <p:cNvSpPr txBox="1"/>
          <p:nvPr/>
        </p:nvSpPr>
        <p:spPr>
          <a:xfrm>
            <a:off x="-1" y="6431555"/>
            <a:ext cx="3657601" cy="369332"/>
          </a:xfrm>
          <a:prstGeom prst="rect">
            <a:avLst/>
          </a:prstGeom>
          <a:noFill/>
        </p:spPr>
        <p:txBody>
          <a:bodyPr wrap="square" rtlCol="0">
            <a:spAutoFit/>
          </a:bodyPr>
          <a:lstStyle/>
          <a:p>
            <a:r>
              <a:rPr lang="de-DE" sz="900" dirty="0"/>
              <a:t>https://www.dcvelocity.com/ext/resources/images/articles/2023/202306/DCV23_06_sustainability_art.jpg?t=1686196882&amp;width=1080</a:t>
            </a:r>
          </a:p>
        </p:txBody>
      </p:sp>
      <p:sp>
        <p:nvSpPr>
          <p:cNvPr id="5" name="Foliennummernplatzhalter 4">
            <a:extLst>
              <a:ext uri="{FF2B5EF4-FFF2-40B4-BE49-F238E27FC236}">
                <a16:creationId xmlns:a16="http://schemas.microsoft.com/office/drawing/2014/main" id="{4825AE50-6815-4183-A78C-8B75108068CF}"/>
              </a:ext>
            </a:extLst>
          </p:cNvPr>
          <p:cNvSpPr>
            <a:spLocks noGrp="1"/>
          </p:cNvSpPr>
          <p:nvPr>
            <p:ph type="sldNum" sz="quarter" idx="15"/>
          </p:nvPr>
        </p:nvSpPr>
        <p:spPr/>
        <p:txBody>
          <a:bodyPr/>
          <a:lstStyle/>
          <a:p>
            <a:fld id="{CFE5C5FA-BC1D-4AD1-BB57-E4E5DA93827D}" type="slidenum">
              <a:rPr lang="de-DE" smtClean="0"/>
              <a:pPr/>
              <a:t>12</a:t>
            </a:fld>
            <a:endParaRPr lang="de-DE" dirty="0"/>
          </a:p>
        </p:txBody>
      </p:sp>
    </p:spTree>
    <p:extLst>
      <p:ext uri="{BB962C8B-B14F-4D97-AF65-F5344CB8AC3E}">
        <p14:creationId xmlns:p14="http://schemas.microsoft.com/office/powerpoint/2010/main" val="1995770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A1E77D-768C-3EFD-9B94-4D78F8814B2F}"/>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7E52A12C-80B2-3B7F-7D8F-5E8529E69B21}"/>
              </a:ext>
            </a:extLst>
          </p:cNvPr>
          <p:cNvSpPr>
            <a:spLocks noGrp="1"/>
          </p:cNvSpPr>
          <p:nvPr>
            <p:ph type="body" sz="quarter" idx="10"/>
          </p:nvPr>
        </p:nvSpPr>
        <p:spPr>
          <a:xfrm>
            <a:off x="4038601" y="3889181"/>
            <a:ext cx="7933944" cy="2530344"/>
          </a:xfrm>
        </p:spPr>
        <p:txBody>
          <a:bodyPr/>
          <a:lstStyle/>
          <a:p>
            <a:r>
              <a:rPr lang="de-DE" dirty="0"/>
              <a:t>Moritz: </a:t>
            </a:r>
          </a:p>
          <a:p>
            <a:pPr lvl="1"/>
            <a:r>
              <a:rPr lang="de-DE" dirty="0"/>
              <a:t>Auszubildender Industriemechaniker</a:t>
            </a:r>
          </a:p>
          <a:p>
            <a:pPr lvl="1"/>
            <a:r>
              <a:rPr lang="de-DE" dirty="0"/>
              <a:t>19 Jahre alt</a:t>
            </a:r>
          </a:p>
          <a:p>
            <a:pPr lvl="1"/>
            <a:r>
              <a:rPr lang="de-DE" dirty="0"/>
              <a:t>im 2. Lehrjahr</a:t>
            </a:r>
          </a:p>
        </p:txBody>
      </p:sp>
      <p:sp>
        <p:nvSpPr>
          <p:cNvPr id="4" name="Textplatzhalter 3">
            <a:extLst>
              <a:ext uri="{FF2B5EF4-FFF2-40B4-BE49-F238E27FC236}">
                <a16:creationId xmlns:a16="http://schemas.microsoft.com/office/drawing/2014/main" id="{E88C3A4F-1965-0398-C4B3-C225A71CE4C8}"/>
              </a:ext>
            </a:extLst>
          </p:cNvPr>
          <p:cNvSpPr>
            <a:spLocks noGrp="1"/>
          </p:cNvSpPr>
          <p:nvPr>
            <p:ph type="body" sz="quarter" idx="13"/>
          </p:nvPr>
        </p:nvSpPr>
        <p:spPr/>
        <p:txBody>
          <a:bodyPr/>
          <a:lstStyle/>
          <a:p>
            <a:r>
              <a:rPr lang="de-DE" dirty="0"/>
              <a:t>- Ein Tag Nachhaltigkeit mit Moritz dem Auszubildenden Industriemechaniker -</a:t>
            </a:r>
          </a:p>
        </p:txBody>
      </p:sp>
      <p:pic>
        <p:nvPicPr>
          <p:cNvPr id="7" name="Bildplatzhalter 6">
            <a:extLst>
              <a:ext uri="{FF2B5EF4-FFF2-40B4-BE49-F238E27FC236}">
                <a16:creationId xmlns:a16="http://schemas.microsoft.com/office/drawing/2014/main" id="{B7CCCFD2-2D1D-2755-C0A7-26E7CE67A09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8" name="Textfeld 7">
            <a:extLst>
              <a:ext uri="{FF2B5EF4-FFF2-40B4-BE49-F238E27FC236}">
                <a16:creationId xmlns:a16="http://schemas.microsoft.com/office/drawing/2014/main" id="{41083596-EAD3-DA66-F5C4-3CEB0308A0E3}"/>
              </a:ext>
            </a:extLst>
          </p:cNvPr>
          <p:cNvSpPr txBox="1"/>
          <p:nvPr/>
        </p:nvSpPr>
        <p:spPr>
          <a:xfrm>
            <a:off x="-1" y="6431555"/>
            <a:ext cx="3657601" cy="369332"/>
          </a:xfrm>
          <a:prstGeom prst="rect">
            <a:avLst/>
          </a:prstGeom>
          <a:noFill/>
        </p:spPr>
        <p:txBody>
          <a:bodyPr wrap="square" rtlCol="0">
            <a:spAutoFit/>
          </a:bodyPr>
          <a:lstStyle/>
          <a:p>
            <a:r>
              <a:rPr lang="de-DE" sz="900" dirty="0"/>
              <a:t>https://www.dcvelocity.com/ext/resources/images/articles/2023/202306/DCV23_06_sustainability_art.jpg?t=1686196882&amp;width=1080</a:t>
            </a:r>
          </a:p>
        </p:txBody>
      </p:sp>
      <p:pic>
        <p:nvPicPr>
          <p:cNvPr id="11" name="Grafik 10">
            <a:extLst>
              <a:ext uri="{FF2B5EF4-FFF2-40B4-BE49-F238E27FC236}">
                <a16:creationId xmlns:a16="http://schemas.microsoft.com/office/drawing/2014/main" id="{DB5A981D-6A6B-31CC-FE3F-CB7AF2183AA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57290" y="3403790"/>
            <a:ext cx="710687" cy="973904"/>
          </a:xfrm>
          <a:prstGeom prst="rect">
            <a:avLst/>
          </a:prstGeom>
        </p:spPr>
      </p:pic>
      <p:sp>
        <p:nvSpPr>
          <p:cNvPr id="5" name="Foliennummernplatzhalter 4">
            <a:extLst>
              <a:ext uri="{FF2B5EF4-FFF2-40B4-BE49-F238E27FC236}">
                <a16:creationId xmlns:a16="http://schemas.microsoft.com/office/drawing/2014/main" id="{248990EB-5E1D-483D-4655-D93D1588CF99}"/>
              </a:ext>
            </a:extLst>
          </p:cNvPr>
          <p:cNvSpPr>
            <a:spLocks noGrp="1"/>
          </p:cNvSpPr>
          <p:nvPr>
            <p:ph type="sldNum" sz="quarter" idx="15"/>
          </p:nvPr>
        </p:nvSpPr>
        <p:spPr/>
        <p:txBody>
          <a:bodyPr/>
          <a:lstStyle/>
          <a:p>
            <a:fld id="{CFE5C5FA-BC1D-4AD1-BB57-E4E5DA93827D}" type="slidenum">
              <a:rPr lang="de-DE" smtClean="0"/>
              <a:pPr/>
              <a:t>13</a:t>
            </a:fld>
            <a:endParaRPr lang="de-DE" dirty="0"/>
          </a:p>
        </p:txBody>
      </p:sp>
    </p:spTree>
    <p:extLst>
      <p:ext uri="{BB962C8B-B14F-4D97-AF65-F5344CB8AC3E}">
        <p14:creationId xmlns:p14="http://schemas.microsoft.com/office/powerpoint/2010/main" val="925028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CD642-8F8D-4C3C-EAAC-E3451867D3B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C652F47-F523-CA37-B002-BFA92EBD0F2C}"/>
              </a:ext>
            </a:extLst>
          </p:cNvPr>
          <p:cNvSpPr>
            <a:spLocks noGrp="1"/>
          </p:cNvSpPr>
          <p:nvPr>
            <p:ph type="body" sz="quarter" idx="11"/>
          </p:nvPr>
        </p:nvSpPr>
        <p:spPr/>
        <p:txBody>
          <a:bodyPr/>
          <a:lstStyle/>
          <a:p>
            <a:r>
              <a:rPr lang="de-DE" dirty="0"/>
              <a:t>Grundlagen der Nachhaltigkeit</a:t>
            </a:r>
          </a:p>
        </p:txBody>
      </p:sp>
      <p:sp>
        <p:nvSpPr>
          <p:cNvPr id="4" name="Textplatzhalter 3">
            <a:extLst>
              <a:ext uri="{FF2B5EF4-FFF2-40B4-BE49-F238E27FC236}">
                <a16:creationId xmlns:a16="http://schemas.microsoft.com/office/drawing/2014/main" id="{0E4F4408-CE64-922B-C618-1424B5BAFDD5}"/>
              </a:ext>
            </a:extLst>
          </p:cNvPr>
          <p:cNvSpPr>
            <a:spLocks noGrp="1"/>
          </p:cNvSpPr>
          <p:nvPr>
            <p:ph type="body" sz="quarter" idx="13"/>
          </p:nvPr>
        </p:nvSpPr>
        <p:spPr/>
        <p:txBody>
          <a:bodyPr/>
          <a:lstStyle/>
          <a:p>
            <a:r>
              <a:rPr lang="de-DE" dirty="0"/>
              <a:t>- Ein Tag Nachhaltigkeit mit Moritz dem Auszubildenden Industriemechaniker -</a:t>
            </a:r>
          </a:p>
        </p:txBody>
      </p:sp>
      <p:grpSp>
        <p:nvGrpSpPr>
          <p:cNvPr id="33" name="Gruppieren 32">
            <a:extLst>
              <a:ext uri="{FF2B5EF4-FFF2-40B4-BE49-F238E27FC236}">
                <a16:creationId xmlns:a16="http://schemas.microsoft.com/office/drawing/2014/main" id="{008059A5-B363-B257-1347-4374E0501B09}"/>
              </a:ext>
            </a:extLst>
          </p:cNvPr>
          <p:cNvGrpSpPr/>
          <p:nvPr/>
        </p:nvGrpSpPr>
        <p:grpSpPr>
          <a:xfrm>
            <a:off x="496387" y="1826023"/>
            <a:ext cx="11347630" cy="4620709"/>
            <a:chOff x="496387" y="1741358"/>
            <a:chExt cx="11347630" cy="4620709"/>
          </a:xfrm>
        </p:grpSpPr>
        <p:sp>
          <p:nvSpPr>
            <p:cNvPr id="6" name="Rad 10">
              <a:extLst>
                <a:ext uri="{FF2B5EF4-FFF2-40B4-BE49-F238E27FC236}">
                  <a16:creationId xmlns:a16="http://schemas.microsoft.com/office/drawing/2014/main" id="{96C17763-E316-1730-1059-F062D59328DA}"/>
                </a:ext>
              </a:extLst>
            </p:cNvPr>
            <p:cNvSpPr/>
            <p:nvPr/>
          </p:nvSpPr>
          <p:spPr bwMode="auto">
            <a:xfrm>
              <a:off x="4739242" y="2407389"/>
              <a:ext cx="2946784" cy="2924547"/>
            </a:xfrm>
            <a:prstGeom prst="donut">
              <a:avLst>
                <a:gd name="adj" fmla="val 9885"/>
              </a:avLst>
            </a:prstGeom>
            <a:solidFill>
              <a:srgbClr val="166392"/>
            </a:solidFill>
            <a:ln w="9525">
              <a:noFill/>
              <a:round/>
              <a:headEnd type="arrow" w="med" len="med"/>
              <a:tailEnd type="none" w="med" len="med"/>
            </a:ln>
            <a:effectLst/>
          </p:spPr>
          <p:txBody>
            <a:bodyPr rtlCol="0" anchor="ctr"/>
            <a:lstStyle/>
            <a:p>
              <a:pPr algn="ctr"/>
              <a:endParaRPr lang="de-DE" sz="1400">
                <a:solidFill>
                  <a:srgbClr val="002060"/>
                </a:solidFill>
              </a:endParaRPr>
            </a:p>
          </p:txBody>
        </p:sp>
        <p:sp>
          <p:nvSpPr>
            <p:cNvPr id="10" name="Textfeld 9">
              <a:extLst>
                <a:ext uri="{FF2B5EF4-FFF2-40B4-BE49-F238E27FC236}">
                  <a16:creationId xmlns:a16="http://schemas.microsoft.com/office/drawing/2014/main" id="{2BC0CF0B-8C61-CD71-213E-2904F7D6572F}"/>
                </a:ext>
              </a:extLst>
            </p:cNvPr>
            <p:cNvSpPr txBox="1"/>
            <p:nvPr/>
          </p:nvSpPr>
          <p:spPr>
            <a:xfrm>
              <a:off x="6096000" y="2407872"/>
              <a:ext cx="311480" cy="276999"/>
            </a:xfrm>
            <a:prstGeom prst="rect">
              <a:avLst/>
            </a:prstGeom>
            <a:noFill/>
          </p:spPr>
          <p:txBody>
            <a:bodyPr wrap="square" rtlCol="0">
              <a:spAutoFit/>
            </a:bodyPr>
            <a:lstStyle/>
            <a:p>
              <a:r>
                <a:rPr lang="de-DE" sz="1200"/>
                <a:t>0</a:t>
              </a:r>
            </a:p>
          </p:txBody>
        </p:sp>
        <p:sp>
          <p:nvSpPr>
            <p:cNvPr id="11" name="Textfeld 10">
              <a:extLst>
                <a:ext uri="{FF2B5EF4-FFF2-40B4-BE49-F238E27FC236}">
                  <a16:creationId xmlns:a16="http://schemas.microsoft.com/office/drawing/2014/main" id="{1C42619F-4C66-435D-BF9C-FB266A77CC4D}"/>
                </a:ext>
              </a:extLst>
            </p:cNvPr>
            <p:cNvSpPr txBox="1"/>
            <p:nvPr/>
          </p:nvSpPr>
          <p:spPr>
            <a:xfrm>
              <a:off x="6073276" y="5041323"/>
              <a:ext cx="462021" cy="276999"/>
            </a:xfrm>
            <a:prstGeom prst="rect">
              <a:avLst/>
            </a:prstGeom>
            <a:noFill/>
          </p:spPr>
          <p:txBody>
            <a:bodyPr wrap="square" rtlCol="0">
              <a:spAutoFit/>
            </a:bodyPr>
            <a:lstStyle/>
            <a:p>
              <a:r>
                <a:rPr lang="de-DE" sz="1200"/>
                <a:t>12</a:t>
              </a:r>
            </a:p>
          </p:txBody>
        </p:sp>
        <p:sp>
          <p:nvSpPr>
            <p:cNvPr id="12" name="Textfeld 11">
              <a:extLst>
                <a:ext uri="{FF2B5EF4-FFF2-40B4-BE49-F238E27FC236}">
                  <a16:creationId xmlns:a16="http://schemas.microsoft.com/office/drawing/2014/main" id="{8FDA24B7-A68B-8ABD-FE28-980946A92120}"/>
                </a:ext>
              </a:extLst>
            </p:cNvPr>
            <p:cNvSpPr txBox="1"/>
            <p:nvPr/>
          </p:nvSpPr>
          <p:spPr>
            <a:xfrm>
              <a:off x="4707830" y="3661746"/>
              <a:ext cx="462021" cy="276999"/>
            </a:xfrm>
            <a:prstGeom prst="rect">
              <a:avLst/>
            </a:prstGeom>
            <a:noFill/>
          </p:spPr>
          <p:txBody>
            <a:bodyPr wrap="square" rtlCol="0">
              <a:spAutoFit/>
            </a:bodyPr>
            <a:lstStyle/>
            <a:p>
              <a:r>
                <a:rPr lang="de-DE" sz="1200"/>
                <a:t>18</a:t>
              </a:r>
            </a:p>
          </p:txBody>
        </p:sp>
        <p:sp>
          <p:nvSpPr>
            <p:cNvPr id="13" name="Textfeld 12">
              <a:extLst>
                <a:ext uri="{FF2B5EF4-FFF2-40B4-BE49-F238E27FC236}">
                  <a16:creationId xmlns:a16="http://schemas.microsoft.com/office/drawing/2014/main" id="{6FDAAEDD-D309-4BAB-56FE-CBDC6EB97F2E}"/>
                </a:ext>
              </a:extLst>
            </p:cNvPr>
            <p:cNvSpPr txBox="1"/>
            <p:nvPr/>
          </p:nvSpPr>
          <p:spPr>
            <a:xfrm>
              <a:off x="7409839" y="3681752"/>
              <a:ext cx="462021" cy="276999"/>
            </a:xfrm>
            <a:prstGeom prst="rect">
              <a:avLst/>
            </a:prstGeom>
            <a:noFill/>
          </p:spPr>
          <p:txBody>
            <a:bodyPr wrap="square" rtlCol="0">
              <a:spAutoFit/>
            </a:bodyPr>
            <a:lstStyle/>
            <a:p>
              <a:r>
                <a:rPr lang="de-DE" sz="1200"/>
                <a:t>6</a:t>
              </a:r>
            </a:p>
          </p:txBody>
        </p:sp>
        <p:sp>
          <p:nvSpPr>
            <p:cNvPr id="14" name="Abgerundete rechteckige Legende 6">
              <a:extLst>
                <a:ext uri="{FF2B5EF4-FFF2-40B4-BE49-F238E27FC236}">
                  <a16:creationId xmlns:a16="http://schemas.microsoft.com/office/drawing/2014/main" id="{35E50D50-8CDD-9E29-7F69-AF23E4B202C1}"/>
                </a:ext>
              </a:extLst>
            </p:cNvPr>
            <p:cNvSpPr/>
            <p:nvPr>
              <p:custDataLst>
                <p:tags r:id="rId1"/>
              </p:custDataLst>
            </p:nvPr>
          </p:nvSpPr>
          <p:spPr>
            <a:xfrm>
              <a:off x="7409839" y="1741358"/>
              <a:ext cx="4031607" cy="893361"/>
            </a:xfrm>
            <a:prstGeom prst="wedgeRoundRectCallout">
              <a:avLst>
                <a:gd name="adj1" fmla="val -41972"/>
                <a:gd name="adj2" fmla="val 166306"/>
                <a:gd name="adj3" fmla="val 16667"/>
              </a:avLst>
            </a:prstGeom>
            <a:solidFill>
              <a:srgbClr val="FFFFFF"/>
            </a:solidFill>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400" dirty="0">
                  <a:solidFill>
                    <a:srgbClr val="002060"/>
                  </a:solidFill>
                </a:rPr>
                <a:t>Moritz startet seinen Tag mit energieeffizienten Geräten und spart Wasser durch schnelles Duschen.</a:t>
              </a:r>
            </a:p>
          </p:txBody>
        </p:sp>
        <p:sp>
          <p:nvSpPr>
            <p:cNvPr id="15" name="Abgerundetes Rechteck 36">
              <a:extLst>
                <a:ext uri="{FF2B5EF4-FFF2-40B4-BE49-F238E27FC236}">
                  <a16:creationId xmlns:a16="http://schemas.microsoft.com/office/drawing/2014/main" id="{78BED332-C98C-47BF-8FDE-00036977725D}"/>
                </a:ext>
              </a:extLst>
            </p:cNvPr>
            <p:cNvSpPr/>
            <p:nvPr/>
          </p:nvSpPr>
          <p:spPr bwMode="auto">
            <a:xfrm>
              <a:off x="9910434" y="2524204"/>
              <a:ext cx="1440000" cy="252000"/>
            </a:xfrm>
            <a:prstGeom prst="roundRect">
              <a:avLst/>
            </a:prstGeom>
            <a:solidFill>
              <a:srgbClr val="166392"/>
            </a:solidFill>
            <a:ln w="9525">
              <a:noFill/>
              <a:round/>
              <a:headEnd type="arrow" w="med" len="med"/>
              <a:tailEnd type="none" w="med" len="med"/>
            </a:ln>
            <a:effectLst/>
          </p:spPr>
          <p:txBody>
            <a:bodyPr rtlCol="0" anchor="ctr"/>
            <a:lstStyle/>
            <a:p>
              <a:pPr algn="ctr"/>
              <a:r>
                <a:rPr lang="de-DE" sz="1200" dirty="0"/>
                <a:t>Aufstehen</a:t>
              </a:r>
              <a:endParaRPr lang="de-DE" dirty="0"/>
            </a:p>
          </p:txBody>
        </p:sp>
        <p:sp>
          <p:nvSpPr>
            <p:cNvPr id="16" name="Abgerundete rechteckige Legende 8">
              <a:extLst>
                <a:ext uri="{FF2B5EF4-FFF2-40B4-BE49-F238E27FC236}">
                  <a16:creationId xmlns:a16="http://schemas.microsoft.com/office/drawing/2014/main" id="{57C796B0-B87D-CECC-8C9C-8D066DF0214A}"/>
                </a:ext>
              </a:extLst>
            </p:cNvPr>
            <p:cNvSpPr/>
            <p:nvPr>
              <p:custDataLst>
                <p:tags r:id="rId2"/>
              </p:custDataLst>
            </p:nvPr>
          </p:nvSpPr>
          <p:spPr>
            <a:xfrm>
              <a:off x="8485238" y="3025322"/>
              <a:ext cx="3243038" cy="1057516"/>
            </a:xfrm>
            <a:prstGeom prst="wedgeRoundRectCallout">
              <a:avLst>
                <a:gd name="adj1" fmla="val -73914"/>
                <a:gd name="adj2" fmla="val 48031"/>
                <a:gd name="adj3" fmla="val 16667"/>
              </a:avLst>
            </a:prstGeom>
            <a:solidFill>
              <a:srgbClr val="FFFFFF"/>
            </a:solidFill>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400" dirty="0">
                  <a:solidFill>
                    <a:srgbClr val="002060"/>
                  </a:solidFill>
                </a:rPr>
                <a:t>Moritz fährt mit dem Fahrrad zur Arbeit, um seine CO2-Emissionen zu senken</a:t>
              </a:r>
            </a:p>
          </p:txBody>
        </p:sp>
        <p:sp>
          <p:nvSpPr>
            <p:cNvPr id="17" name="Abgerundetes Rechteck 44">
              <a:extLst>
                <a:ext uri="{FF2B5EF4-FFF2-40B4-BE49-F238E27FC236}">
                  <a16:creationId xmlns:a16="http://schemas.microsoft.com/office/drawing/2014/main" id="{CC47C4D2-824A-DE4B-B8AC-2FF54050AFF2}"/>
                </a:ext>
              </a:extLst>
            </p:cNvPr>
            <p:cNvSpPr/>
            <p:nvPr/>
          </p:nvSpPr>
          <p:spPr bwMode="auto">
            <a:xfrm>
              <a:off x="10162962" y="3958751"/>
              <a:ext cx="1440000" cy="252000"/>
            </a:xfrm>
            <a:prstGeom prst="roundRect">
              <a:avLst/>
            </a:prstGeom>
            <a:solidFill>
              <a:srgbClr val="166392"/>
            </a:solidFill>
            <a:ln w="9525">
              <a:noFill/>
              <a:round/>
              <a:headEnd type="arrow" w="med" len="med"/>
              <a:tailEnd type="none" w="med" len="med"/>
            </a:ln>
            <a:effectLst/>
          </p:spPr>
          <p:txBody>
            <a:bodyPr rtlCol="0" anchor="ctr"/>
            <a:lstStyle/>
            <a:p>
              <a:pPr algn="ctr"/>
              <a:r>
                <a:rPr lang="de-DE" sz="1200"/>
                <a:t>Arbeitsweg</a:t>
              </a:r>
              <a:endParaRPr lang="de-DE"/>
            </a:p>
          </p:txBody>
        </p:sp>
        <p:sp>
          <p:nvSpPr>
            <p:cNvPr id="18" name="Abgerundete rechteckige Legende 4">
              <a:extLst>
                <a:ext uri="{FF2B5EF4-FFF2-40B4-BE49-F238E27FC236}">
                  <a16:creationId xmlns:a16="http://schemas.microsoft.com/office/drawing/2014/main" id="{F659C83B-AE83-786C-6CD9-51D089149C5B}"/>
                </a:ext>
              </a:extLst>
            </p:cNvPr>
            <p:cNvSpPr/>
            <p:nvPr>
              <p:custDataLst>
                <p:tags r:id="rId3"/>
              </p:custDataLst>
            </p:nvPr>
          </p:nvSpPr>
          <p:spPr>
            <a:xfrm>
              <a:off x="8005809" y="4484282"/>
              <a:ext cx="3837426" cy="727571"/>
            </a:xfrm>
            <a:prstGeom prst="wedgeRoundRectCallout">
              <a:avLst>
                <a:gd name="adj1" fmla="val -60330"/>
                <a:gd name="adj2" fmla="val -45153"/>
                <a:gd name="adj3" fmla="val 16667"/>
              </a:avLst>
            </a:prstGeom>
            <a:solidFill>
              <a:srgbClr val="FFFFFF"/>
            </a:solidFill>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400" dirty="0">
                  <a:solidFill>
                    <a:srgbClr val="002060"/>
                  </a:solidFill>
                </a:rPr>
                <a:t>Moritz räumt nach einem Fertigungsprozess auf und achtet dabei auf Mülltrennung.</a:t>
              </a:r>
            </a:p>
          </p:txBody>
        </p:sp>
        <p:sp>
          <p:nvSpPr>
            <p:cNvPr id="19" name="Abgerundetes Rechteck 46">
              <a:extLst>
                <a:ext uri="{FF2B5EF4-FFF2-40B4-BE49-F238E27FC236}">
                  <a16:creationId xmlns:a16="http://schemas.microsoft.com/office/drawing/2014/main" id="{18333DE5-669A-3AD4-5C03-DD2A38483870}"/>
                </a:ext>
              </a:extLst>
            </p:cNvPr>
            <p:cNvSpPr/>
            <p:nvPr/>
          </p:nvSpPr>
          <p:spPr bwMode="auto">
            <a:xfrm>
              <a:off x="10162962" y="5179821"/>
              <a:ext cx="1440000" cy="252000"/>
            </a:xfrm>
            <a:prstGeom prst="roundRect">
              <a:avLst/>
            </a:prstGeom>
            <a:solidFill>
              <a:srgbClr val="166392"/>
            </a:solidFill>
            <a:ln w="9525">
              <a:noFill/>
              <a:round/>
              <a:headEnd type="arrow" w="med" len="med"/>
              <a:tailEnd type="none" w="med" len="med"/>
            </a:ln>
            <a:effectLst/>
          </p:spPr>
          <p:txBody>
            <a:bodyPr rtlCol="0" anchor="ctr"/>
            <a:lstStyle/>
            <a:p>
              <a:pPr algn="ctr"/>
              <a:r>
                <a:rPr lang="de-DE" sz="1200" dirty="0"/>
                <a:t>Arbeitstag</a:t>
              </a:r>
              <a:endParaRPr lang="de-DE" dirty="0"/>
            </a:p>
          </p:txBody>
        </p:sp>
        <p:sp>
          <p:nvSpPr>
            <p:cNvPr id="20" name="Abgerundete rechteckige Legende 9">
              <a:extLst>
                <a:ext uri="{FF2B5EF4-FFF2-40B4-BE49-F238E27FC236}">
                  <a16:creationId xmlns:a16="http://schemas.microsoft.com/office/drawing/2014/main" id="{51CAA8FF-4DDD-2521-4283-E21D31081451}"/>
                </a:ext>
              </a:extLst>
            </p:cNvPr>
            <p:cNvSpPr/>
            <p:nvPr>
              <p:custDataLst>
                <p:tags r:id="rId4"/>
              </p:custDataLst>
            </p:nvPr>
          </p:nvSpPr>
          <p:spPr>
            <a:xfrm>
              <a:off x="4337493" y="5396879"/>
              <a:ext cx="3816424" cy="751941"/>
            </a:xfrm>
            <a:prstGeom prst="wedgeRoundRectCallout">
              <a:avLst>
                <a:gd name="adj1" fmla="val 2106"/>
                <a:gd name="adj2" fmla="val -59381"/>
                <a:gd name="adj3" fmla="val 16667"/>
              </a:avLst>
            </a:prstGeom>
            <a:solidFill>
              <a:srgbClr val="FFFFFF"/>
            </a:solidFill>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400" dirty="0">
                  <a:solidFill>
                    <a:srgbClr val="002060"/>
                  </a:solidFill>
                </a:rPr>
                <a:t>Moritz kauft regionale Produkte und bringt sie in wiederverwendbaren Behältern mit.</a:t>
              </a:r>
            </a:p>
          </p:txBody>
        </p:sp>
        <p:sp>
          <p:nvSpPr>
            <p:cNvPr id="21" name="Abgerundete rechteckige Legende 11">
              <a:extLst>
                <a:ext uri="{FF2B5EF4-FFF2-40B4-BE49-F238E27FC236}">
                  <a16:creationId xmlns:a16="http://schemas.microsoft.com/office/drawing/2014/main" id="{A9271B0F-9F00-82DC-C46B-B91193DFD7A2}"/>
                </a:ext>
              </a:extLst>
            </p:cNvPr>
            <p:cNvSpPr/>
            <p:nvPr>
              <p:custDataLst>
                <p:tags r:id="rId5"/>
              </p:custDataLst>
            </p:nvPr>
          </p:nvSpPr>
          <p:spPr>
            <a:xfrm>
              <a:off x="621843" y="4921489"/>
              <a:ext cx="3462492" cy="1145783"/>
            </a:xfrm>
            <a:prstGeom prst="wedgeRoundRectCallout">
              <a:avLst>
                <a:gd name="adj1" fmla="val 87164"/>
                <a:gd name="adj2" fmla="val -30021"/>
                <a:gd name="adj3" fmla="val 16667"/>
              </a:avLst>
            </a:prstGeom>
            <a:solidFill>
              <a:srgbClr val="FFFFFF"/>
            </a:solidFill>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400" dirty="0">
                  <a:solidFill>
                    <a:srgbClr val="002060"/>
                  </a:solidFill>
                </a:rPr>
                <a:t>Moritz produziert nachhaltige Produkte durch 3D-Druck aus recyceltem Material</a:t>
              </a:r>
            </a:p>
          </p:txBody>
        </p:sp>
        <p:sp>
          <p:nvSpPr>
            <p:cNvPr id="22" name="Abgerundete rechteckige Legende 11">
              <a:extLst>
                <a:ext uri="{FF2B5EF4-FFF2-40B4-BE49-F238E27FC236}">
                  <a16:creationId xmlns:a16="http://schemas.microsoft.com/office/drawing/2014/main" id="{C93E7687-D631-8EB5-AAFE-F7C87C4905AA}"/>
                </a:ext>
              </a:extLst>
            </p:cNvPr>
            <p:cNvSpPr/>
            <p:nvPr>
              <p:custDataLst>
                <p:tags r:id="rId6"/>
              </p:custDataLst>
            </p:nvPr>
          </p:nvSpPr>
          <p:spPr>
            <a:xfrm>
              <a:off x="621842" y="3609224"/>
              <a:ext cx="3363407" cy="1097368"/>
            </a:xfrm>
            <a:prstGeom prst="wedgeRoundRectCallout">
              <a:avLst>
                <a:gd name="adj1" fmla="val 75025"/>
                <a:gd name="adj2" fmla="val 36972"/>
                <a:gd name="adj3" fmla="val 16667"/>
              </a:avLst>
            </a:prstGeom>
            <a:solidFill>
              <a:srgbClr val="FFFFFF"/>
            </a:solidFill>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de-DE" sz="1400" dirty="0">
                  <a:solidFill>
                    <a:srgbClr val="002060"/>
                  </a:solidFill>
                </a:rPr>
                <a:t>Moritz lüftet sein Büro durch Fensteröffnung anstatt mit der Klimaanlage.</a:t>
              </a:r>
            </a:p>
          </p:txBody>
        </p:sp>
        <p:sp>
          <p:nvSpPr>
            <p:cNvPr id="23" name="Abgerundete rechteckige Legende 11">
              <a:extLst>
                <a:ext uri="{FF2B5EF4-FFF2-40B4-BE49-F238E27FC236}">
                  <a16:creationId xmlns:a16="http://schemas.microsoft.com/office/drawing/2014/main" id="{6E7144F8-C750-1D99-70CE-4425096BC588}"/>
                </a:ext>
              </a:extLst>
            </p:cNvPr>
            <p:cNvSpPr/>
            <p:nvPr>
              <p:custDataLst>
                <p:tags r:id="rId7"/>
              </p:custDataLst>
            </p:nvPr>
          </p:nvSpPr>
          <p:spPr>
            <a:xfrm>
              <a:off x="912739" y="1741573"/>
              <a:ext cx="3148124" cy="1044845"/>
            </a:xfrm>
            <a:prstGeom prst="wedgeRoundRectCallout">
              <a:avLst>
                <a:gd name="adj1" fmla="val 68721"/>
                <a:gd name="adj2" fmla="val 164507"/>
                <a:gd name="adj3" fmla="val 16667"/>
              </a:avLst>
            </a:prstGeom>
            <a:solidFill>
              <a:srgbClr val="FFFFFF"/>
            </a:solidFill>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sz="1400" dirty="0">
                  <a:solidFill>
                    <a:srgbClr val="002060"/>
                  </a:solidFill>
                </a:rPr>
                <a:t>Moritz </a:t>
              </a:r>
              <a:r>
                <a:rPr lang="de-DE" sz="1400" dirty="0">
                  <a:solidFill>
                    <a:srgbClr val="002060"/>
                  </a:solidFill>
                </a:rPr>
                <a:t>vermeidet übermäßigen Konsum und repariert defekte Geräte und Gegenstände, anstatt sie wegzuwerfen.</a:t>
              </a:r>
              <a:endParaRPr sz="1400" dirty="0">
                <a:solidFill>
                  <a:srgbClr val="002060"/>
                </a:solidFill>
              </a:endParaRPr>
            </a:p>
          </p:txBody>
        </p:sp>
        <p:pic>
          <p:nvPicPr>
            <p:cNvPr id="24" name="Picture 8" descr="Free sign recycling recycle vector">
              <a:extLst>
                <a:ext uri="{FF2B5EF4-FFF2-40B4-BE49-F238E27FC236}">
                  <a16:creationId xmlns:a16="http://schemas.microsoft.com/office/drawing/2014/main" id="{EE6FC3A9-64C2-461E-416A-CDB09581CD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61907" y="5215014"/>
              <a:ext cx="482110" cy="4821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Free window outdoor facade illustration">
              <a:extLst>
                <a:ext uri="{FF2B5EF4-FFF2-40B4-BE49-F238E27FC236}">
                  <a16:creationId xmlns:a16="http://schemas.microsoft.com/office/drawing/2014/main" id="{32BCD7E5-0A8B-65FA-3735-D20D1496BC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387" y="3294248"/>
              <a:ext cx="571973" cy="549631"/>
            </a:xfrm>
            <a:prstGeom prst="rect">
              <a:avLst/>
            </a:prstGeom>
            <a:noFill/>
            <a:extLst>
              <a:ext uri="{909E8E84-426E-40DD-AFC4-6F175D3DCCD1}">
                <a14:hiddenFill xmlns:a14="http://schemas.microsoft.com/office/drawing/2010/main">
                  <a:solidFill>
                    <a:srgbClr val="FFFFFF"/>
                  </a:solidFill>
                </a14:hiddenFill>
              </a:ext>
            </a:extLst>
          </p:spPr>
        </p:pic>
        <p:sp>
          <p:nvSpPr>
            <p:cNvPr id="27" name="Abgerundetes Rechteck 44">
              <a:extLst>
                <a:ext uri="{FF2B5EF4-FFF2-40B4-BE49-F238E27FC236}">
                  <a16:creationId xmlns:a16="http://schemas.microsoft.com/office/drawing/2014/main" id="{ACB002C5-C665-773A-C83D-C3DBBBCEA1EC}"/>
                </a:ext>
              </a:extLst>
            </p:cNvPr>
            <p:cNvSpPr/>
            <p:nvPr/>
          </p:nvSpPr>
          <p:spPr bwMode="auto">
            <a:xfrm>
              <a:off x="6703011" y="6110067"/>
              <a:ext cx="1440000" cy="252000"/>
            </a:xfrm>
            <a:prstGeom prst="roundRect">
              <a:avLst/>
            </a:prstGeom>
            <a:solidFill>
              <a:srgbClr val="166392"/>
            </a:solidFill>
            <a:ln w="9525">
              <a:noFill/>
              <a:round/>
              <a:headEnd type="arrow" w="med" len="med"/>
              <a:tailEnd type="none" w="med" len="med"/>
            </a:ln>
            <a:effectLst/>
          </p:spPr>
          <p:txBody>
            <a:bodyPr rtlCol="0" anchor="ctr"/>
            <a:lstStyle/>
            <a:p>
              <a:pPr algn="ctr"/>
              <a:r>
                <a:rPr lang="de-DE" sz="1200"/>
                <a:t>Mittagspause</a:t>
              </a:r>
              <a:endParaRPr lang="de-DE"/>
            </a:p>
          </p:txBody>
        </p:sp>
        <p:sp>
          <p:nvSpPr>
            <p:cNvPr id="28" name="Abgerundetes Rechteck 44">
              <a:extLst>
                <a:ext uri="{FF2B5EF4-FFF2-40B4-BE49-F238E27FC236}">
                  <a16:creationId xmlns:a16="http://schemas.microsoft.com/office/drawing/2014/main" id="{35DB377F-AE4B-6ED2-8044-932ABA577B92}"/>
                </a:ext>
              </a:extLst>
            </p:cNvPr>
            <p:cNvSpPr/>
            <p:nvPr/>
          </p:nvSpPr>
          <p:spPr bwMode="auto">
            <a:xfrm>
              <a:off x="2422883" y="4593011"/>
              <a:ext cx="1440000" cy="252000"/>
            </a:xfrm>
            <a:prstGeom prst="roundRect">
              <a:avLst/>
            </a:prstGeom>
            <a:solidFill>
              <a:srgbClr val="166392"/>
            </a:solidFill>
            <a:ln w="9525">
              <a:noFill/>
              <a:round/>
              <a:headEnd type="arrow" w="med" len="med"/>
              <a:tailEnd type="none" w="med" len="med"/>
            </a:ln>
            <a:effectLst/>
          </p:spPr>
          <p:txBody>
            <a:bodyPr rtlCol="0" anchor="ctr"/>
            <a:lstStyle/>
            <a:p>
              <a:pPr algn="ctr"/>
              <a:r>
                <a:rPr lang="de-DE" sz="1200" dirty="0"/>
                <a:t>Arbeitsende</a:t>
              </a:r>
              <a:endParaRPr lang="de-DE" dirty="0"/>
            </a:p>
          </p:txBody>
        </p:sp>
        <p:sp>
          <p:nvSpPr>
            <p:cNvPr id="29" name="Abgerundetes Rechteck 44">
              <a:extLst>
                <a:ext uri="{FF2B5EF4-FFF2-40B4-BE49-F238E27FC236}">
                  <a16:creationId xmlns:a16="http://schemas.microsoft.com/office/drawing/2014/main" id="{732F79FC-86AB-0C01-4C53-625EC2813DBF}"/>
                </a:ext>
              </a:extLst>
            </p:cNvPr>
            <p:cNvSpPr/>
            <p:nvPr/>
          </p:nvSpPr>
          <p:spPr bwMode="auto">
            <a:xfrm>
              <a:off x="2642219" y="6035555"/>
              <a:ext cx="1440000" cy="252000"/>
            </a:xfrm>
            <a:prstGeom prst="roundRect">
              <a:avLst/>
            </a:prstGeom>
            <a:solidFill>
              <a:srgbClr val="166392"/>
            </a:solidFill>
            <a:ln w="9525">
              <a:noFill/>
              <a:round/>
              <a:headEnd type="arrow" w="med" len="med"/>
              <a:tailEnd type="none" w="med" len="med"/>
            </a:ln>
            <a:effectLst/>
          </p:spPr>
          <p:txBody>
            <a:bodyPr rtlCol="0" anchor="ctr"/>
            <a:lstStyle/>
            <a:p>
              <a:pPr algn="ctr"/>
              <a:r>
                <a:rPr lang="de-DE" sz="1200" dirty="0"/>
                <a:t>Arbeitstag</a:t>
              </a:r>
              <a:endParaRPr lang="de-DE" dirty="0"/>
            </a:p>
          </p:txBody>
        </p:sp>
        <p:sp>
          <p:nvSpPr>
            <p:cNvPr id="30" name="Abgerundetes Rechteck 44">
              <a:extLst>
                <a:ext uri="{FF2B5EF4-FFF2-40B4-BE49-F238E27FC236}">
                  <a16:creationId xmlns:a16="http://schemas.microsoft.com/office/drawing/2014/main" id="{1BB8EB37-B419-475D-320B-CDD49A2B6C83}"/>
                </a:ext>
              </a:extLst>
            </p:cNvPr>
            <p:cNvSpPr/>
            <p:nvPr/>
          </p:nvSpPr>
          <p:spPr bwMode="auto">
            <a:xfrm>
              <a:off x="787096" y="2703031"/>
              <a:ext cx="1440000" cy="252000"/>
            </a:xfrm>
            <a:prstGeom prst="roundRect">
              <a:avLst/>
            </a:prstGeom>
            <a:solidFill>
              <a:srgbClr val="166392"/>
            </a:solidFill>
            <a:ln w="9525">
              <a:noFill/>
              <a:round/>
              <a:headEnd type="arrow" w="med" len="med"/>
              <a:tailEnd type="none" w="med" len="med"/>
            </a:ln>
            <a:effectLst/>
          </p:spPr>
          <p:txBody>
            <a:bodyPr rtlCol="0" anchor="ctr"/>
            <a:lstStyle/>
            <a:p>
              <a:pPr algn="ctr"/>
              <a:r>
                <a:rPr lang="de-DE" sz="1200" dirty="0"/>
                <a:t>Freizeit</a:t>
              </a:r>
              <a:endParaRPr lang="de-DE" dirty="0"/>
            </a:p>
          </p:txBody>
        </p:sp>
        <p:pic>
          <p:nvPicPr>
            <p:cNvPr id="32" name="Grafik 31">
              <a:extLst>
                <a:ext uri="{FF2B5EF4-FFF2-40B4-BE49-F238E27FC236}">
                  <a16:creationId xmlns:a16="http://schemas.microsoft.com/office/drawing/2014/main" id="{BCBB7457-7B5C-4C44-B54C-1FE2FAC0FE02}"/>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857290" y="3319125"/>
              <a:ext cx="710687" cy="973904"/>
            </a:xfrm>
            <a:prstGeom prst="rect">
              <a:avLst/>
            </a:prstGeom>
          </p:spPr>
        </p:pic>
        <p:pic>
          <p:nvPicPr>
            <p:cNvPr id="25" name="Picture 2" descr="Free Bag Bio vector and picture">
              <a:extLst>
                <a:ext uri="{FF2B5EF4-FFF2-40B4-BE49-F238E27FC236}">
                  <a16:creationId xmlns:a16="http://schemas.microsoft.com/office/drawing/2014/main" id="{FF55DE28-41C3-010F-2B54-EDDB45925A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3047" y="5601501"/>
              <a:ext cx="626393" cy="72757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liennummernplatzhalter 2">
            <a:extLst>
              <a:ext uri="{FF2B5EF4-FFF2-40B4-BE49-F238E27FC236}">
                <a16:creationId xmlns:a16="http://schemas.microsoft.com/office/drawing/2014/main" id="{2CA223DA-494F-DA26-40CD-F4437D9E15A5}"/>
              </a:ext>
            </a:extLst>
          </p:cNvPr>
          <p:cNvSpPr>
            <a:spLocks noGrp="1"/>
          </p:cNvSpPr>
          <p:nvPr>
            <p:ph type="sldNum" sz="quarter" idx="15"/>
          </p:nvPr>
        </p:nvSpPr>
        <p:spPr/>
        <p:txBody>
          <a:bodyPr/>
          <a:lstStyle/>
          <a:p>
            <a:fld id="{CFE5C5FA-BC1D-4AD1-BB57-E4E5DA93827D}" type="slidenum">
              <a:rPr lang="de-DE" smtClean="0"/>
              <a:pPr/>
              <a:t>14</a:t>
            </a:fld>
            <a:endParaRPr lang="de-DE" dirty="0"/>
          </a:p>
        </p:txBody>
      </p:sp>
      <p:pic>
        <p:nvPicPr>
          <p:cNvPr id="8" name="Grafik 7" descr="Tools mit einfarbiger Füllung">
            <a:extLst>
              <a:ext uri="{FF2B5EF4-FFF2-40B4-BE49-F238E27FC236}">
                <a16:creationId xmlns:a16="http://schemas.microsoft.com/office/drawing/2014/main" id="{B4E70D69-8338-7447-38DA-1DE2521A33E9}"/>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a:stretch/>
        </p:blipFill>
        <p:spPr>
          <a:xfrm>
            <a:off x="663033" y="2525045"/>
            <a:ext cx="468000" cy="468000"/>
          </a:xfrm>
          <a:prstGeom prst="rect">
            <a:avLst/>
          </a:prstGeom>
        </p:spPr>
      </p:pic>
      <p:pic>
        <p:nvPicPr>
          <p:cNvPr id="31" name="Grafik 30" descr="Erneuerbare Energien mit einfarbiger Füllung">
            <a:extLst>
              <a:ext uri="{FF2B5EF4-FFF2-40B4-BE49-F238E27FC236}">
                <a16:creationId xmlns:a16="http://schemas.microsoft.com/office/drawing/2014/main" id="{17E1D3D0-C08F-0C25-E53B-B9922D536E3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068908" y="2293103"/>
            <a:ext cx="576000" cy="576000"/>
          </a:xfrm>
          <a:prstGeom prst="rect">
            <a:avLst/>
          </a:prstGeom>
        </p:spPr>
      </p:pic>
      <p:pic>
        <p:nvPicPr>
          <p:cNvPr id="35" name="Grafik 34" descr="Ein Fahrrad">
            <a:extLst>
              <a:ext uri="{FF2B5EF4-FFF2-40B4-BE49-F238E27FC236}">
                <a16:creationId xmlns:a16="http://schemas.microsoft.com/office/drawing/2014/main" id="{4B67C015-271E-8518-5DA6-9E4AECCAE61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261645" y="3639421"/>
            <a:ext cx="874599" cy="874599"/>
          </a:xfrm>
          <a:prstGeom prst="rect">
            <a:avLst/>
          </a:prstGeom>
        </p:spPr>
      </p:pic>
      <p:pic>
        <p:nvPicPr>
          <p:cNvPr id="1028" name="Picture 4" descr="3d printer interface symbol of the tool free vector icons designed by ...">
            <a:extLst>
              <a:ext uri="{FF2B5EF4-FFF2-40B4-BE49-F238E27FC236}">
                <a16:creationId xmlns:a16="http://schemas.microsoft.com/office/drawing/2014/main" id="{464E6777-2A8C-9F05-E73B-0C8B59CC219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48848" y="5964746"/>
            <a:ext cx="594666" cy="59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42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0CD-25AE-58C4-3F86-9FBCE4DD687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26B179D-2CEF-F834-5EF6-7514CD562CE8}"/>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AEE9EEA5-66D3-BDD4-8ABC-560EDF553E39}"/>
              </a:ext>
            </a:extLst>
          </p:cNvPr>
          <p:cNvSpPr>
            <a:spLocks noGrp="1"/>
          </p:cNvSpPr>
          <p:nvPr>
            <p:ph type="body" sz="quarter" idx="10"/>
          </p:nvPr>
        </p:nvSpPr>
        <p:spPr/>
        <p:txBody>
          <a:bodyPr/>
          <a:lstStyle/>
          <a:p>
            <a:r>
              <a:rPr lang="de-DE" dirty="0"/>
              <a:t>Was Nachhaltigkeit bedeutet</a:t>
            </a:r>
          </a:p>
          <a:p>
            <a:r>
              <a:rPr lang="de-DE" dirty="0"/>
              <a:t>Wie das 3-Säulen-Modell Nachhaltigkeit beschreibt</a:t>
            </a:r>
          </a:p>
          <a:p>
            <a:r>
              <a:rPr lang="de-DE" dirty="0"/>
              <a:t>Welche Ziele die Welt im Sinne der Nachhaltigkeit befolgen</a:t>
            </a:r>
          </a:p>
          <a:p>
            <a:r>
              <a:rPr lang="de-DE" dirty="0"/>
              <a:t>Was Greenwashing bedeutet und welche Maßnahmen dagegen helfen</a:t>
            </a:r>
          </a:p>
          <a:p>
            <a:pPr marL="228600" marR="0" lvl="0" indent="-22860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r>
              <a:rPr lang="de-DE" dirty="0"/>
              <a:t>Wie im Alltag eines Azubis Nachhaltigkeit eine Rolle spielt</a:t>
            </a:r>
            <a:endParaRPr kumimoji="0" lang="de-DE" sz="1400" b="0" i="0" u="none" strike="noStrike" kern="1200" cap="none" spc="0" normalizeH="0" baseline="0" noProof="0" dirty="0">
              <a:ln>
                <a:noFill/>
              </a:ln>
              <a:solidFill>
                <a:srgbClr val="FFFFF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endParaRPr kumimoji="0" lang="de-DE" sz="1400" b="0" i="0" u="none" strike="noStrike" kern="1200" cap="none" spc="0" normalizeH="0" baseline="0" noProof="0" dirty="0">
              <a:ln>
                <a:noFill/>
              </a:ln>
              <a:solidFill>
                <a:srgbClr val="FFFFF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Char char="♦"/>
              <a:tabLst/>
              <a:defRPr/>
            </a:pPr>
            <a:endParaRPr kumimoji="0" lang="de-DE"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
                <a:srgbClr val="92D050"/>
              </a:buClr>
              <a:buSzTx/>
              <a:buFont typeface="Arial" panose="020B0604020202020204" pitchFamily="34" charset="0"/>
              <a:buNone/>
              <a:tabLst/>
              <a:defRPr/>
            </a:pPr>
            <a:r>
              <a:rPr kumimoji="0" lang="de-DE" sz="1800" b="0" i="0" u="none" strike="noStrike" kern="1200" cap="none" spc="0" normalizeH="0" baseline="0" noProof="0" dirty="0">
                <a:ln>
                  <a:noFill/>
                </a:ln>
                <a:solidFill>
                  <a:srgbClr val="FFFFFF"/>
                </a:solidFill>
                <a:effectLst/>
                <a:uLnTx/>
                <a:uFillTx/>
                <a:latin typeface="Arial"/>
                <a:ea typeface="+mn-ea"/>
                <a:cs typeface="+mn-cs"/>
                <a:sym typeface="Wingdings" panose="05000000000000000000" pitchFamily="2" charset="2"/>
              </a:rPr>
              <a:t></a:t>
            </a:r>
            <a:r>
              <a:rPr kumimoji="0" lang="de-DE" sz="1800" b="0" i="0" u="none" strike="noStrike" kern="1200" cap="none" spc="0" normalizeH="0" baseline="0" noProof="0" dirty="0">
                <a:ln>
                  <a:noFill/>
                </a:ln>
                <a:solidFill>
                  <a:srgbClr val="FFFFFF"/>
                </a:solidFill>
                <a:effectLst/>
                <a:uLnTx/>
                <a:uFillTx/>
                <a:latin typeface="Arial"/>
                <a:ea typeface="+mn-ea"/>
                <a:cs typeface="+mn-cs"/>
              </a:rPr>
              <a:t>Habt ihr noch Fragen?</a:t>
            </a:r>
          </a:p>
        </p:txBody>
      </p:sp>
      <p:sp>
        <p:nvSpPr>
          <p:cNvPr id="4" name="Textplatzhalter 3">
            <a:extLst>
              <a:ext uri="{FF2B5EF4-FFF2-40B4-BE49-F238E27FC236}">
                <a16:creationId xmlns:a16="http://schemas.microsoft.com/office/drawing/2014/main" id="{7EE0D29A-9705-FC61-B30F-9A9891B551FA}"/>
              </a:ext>
            </a:extLst>
          </p:cNvPr>
          <p:cNvSpPr>
            <a:spLocks noGrp="1"/>
          </p:cNvSpPr>
          <p:nvPr>
            <p:ph type="body" sz="quarter" idx="13"/>
          </p:nvPr>
        </p:nvSpPr>
        <p:spPr/>
        <p:txBody>
          <a:bodyPr/>
          <a:lstStyle/>
          <a:p>
            <a:r>
              <a:rPr lang="de-DE" dirty="0"/>
              <a:t>Was haben wir heute gelernt?</a:t>
            </a:r>
          </a:p>
        </p:txBody>
      </p:sp>
      <p:pic>
        <p:nvPicPr>
          <p:cNvPr id="8" name="Bildplatzhalter 7">
            <a:extLst>
              <a:ext uri="{FF2B5EF4-FFF2-40B4-BE49-F238E27FC236}">
                <a16:creationId xmlns:a16="http://schemas.microsoft.com/office/drawing/2014/main" id="{2124B43A-C4D9-42C3-2C3D-FECF06E6404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629" r="21629"/>
          <a:stretch/>
        </p:blipFill>
        <p:spPr>
          <a:xfrm>
            <a:off x="-1" y="1954345"/>
            <a:ext cx="3800476" cy="4465179"/>
          </a:xfrm>
        </p:spPr>
      </p:pic>
      <p:sp>
        <p:nvSpPr>
          <p:cNvPr id="6" name="Textfeld 5">
            <a:extLst>
              <a:ext uri="{FF2B5EF4-FFF2-40B4-BE49-F238E27FC236}">
                <a16:creationId xmlns:a16="http://schemas.microsoft.com/office/drawing/2014/main" id="{559ADA5C-3713-2BB4-9F0A-85908B4BDB7C}"/>
              </a:ext>
            </a:extLst>
          </p:cNvPr>
          <p:cNvSpPr txBox="1"/>
          <p:nvPr/>
        </p:nvSpPr>
        <p:spPr>
          <a:xfrm>
            <a:off x="-1" y="6431555"/>
            <a:ext cx="3657601" cy="369332"/>
          </a:xfrm>
          <a:prstGeom prst="rect">
            <a:avLst/>
          </a:prstGeom>
          <a:noFill/>
        </p:spPr>
        <p:txBody>
          <a:bodyPr wrap="square" rtlCol="0">
            <a:spAutoFit/>
          </a:bodyPr>
          <a:lstStyle/>
          <a:p>
            <a:r>
              <a:rPr lang="de-DE" sz="900" dirty="0"/>
              <a:t>https://www.dcvelocity.com/ext/resources/images/articles/2023/202306/DCV23_06_sustainability_art.jpg?t=1686196882&amp;width=1080</a:t>
            </a:r>
          </a:p>
        </p:txBody>
      </p:sp>
      <p:sp>
        <p:nvSpPr>
          <p:cNvPr id="5" name="Foliennummernplatzhalter 4">
            <a:extLst>
              <a:ext uri="{FF2B5EF4-FFF2-40B4-BE49-F238E27FC236}">
                <a16:creationId xmlns:a16="http://schemas.microsoft.com/office/drawing/2014/main" id="{0E7DC5DB-C502-D8BB-7989-98149F907267}"/>
              </a:ext>
            </a:extLst>
          </p:cNvPr>
          <p:cNvSpPr>
            <a:spLocks noGrp="1"/>
          </p:cNvSpPr>
          <p:nvPr>
            <p:ph type="sldNum" sz="quarter" idx="15"/>
          </p:nvPr>
        </p:nvSpPr>
        <p:spPr/>
        <p:txBody>
          <a:bodyPr/>
          <a:lstStyle/>
          <a:p>
            <a:fld id="{CFE5C5FA-BC1D-4AD1-BB57-E4E5DA93827D}" type="slidenum">
              <a:rPr lang="de-DE" smtClean="0"/>
              <a:pPr/>
              <a:t>15</a:t>
            </a:fld>
            <a:endParaRPr lang="de-DE" dirty="0"/>
          </a:p>
        </p:txBody>
      </p:sp>
    </p:spTree>
    <p:extLst>
      <p:ext uri="{BB962C8B-B14F-4D97-AF65-F5344CB8AC3E}">
        <p14:creationId xmlns:p14="http://schemas.microsoft.com/office/powerpoint/2010/main" val="4002281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13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CD4A31DF-B657-4F1B-1FCA-B4D2BD181BF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6118" r="26118"/>
          <a:stretch/>
        </p:blipFill>
        <p:spPr>
          <a:xfrm>
            <a:off x="-1" y="1954345"/>
            <a:ext cx="3800476" cy="4465179"/>
          </a:xfrm>
        </p:spPr>
      </p:pic>
      <p:sp>
        <p:nvSpPr>
          <p:cNvPr id="3" name="Textplatzhalter 2">
            <a:extLst>
              <a:ext uri="{FF2B5EF4-FFF2-40B4-BE49-F238E27FC236}">
                <a16:creationId xmlns:a16="http://schemas.microsoft.com/office/drawing/2014/main" id="{BF56E5C5-FBD3-D892-6AC0-8D092C915CC7}"/>
              </a:ext>
            </a:extLst>
          </p:cNvPr>
          <p:cNvSpPr>
            <a:spLocks noGrp="1"/>
          </p:cNvSpPr>
          <p:nvPr>
            <p:ph type="body" sz="quarter" idx="16"/>
          </p:nvPr>
        </p:nvSpPr>
        <p:spPr/>
        <p:txBody>
          <a:bodyPr/>
          <a:lstStyle/>
          <a:p>
            <a:r>
              <a:rPr lang="de-DE" dirty="0"/>
              <a:t>Nachhaltigkeit</a:t>
            </a:r>
          </a:p>
          <a:p>
            <a:r>
              <a:rPr lang="de-DE" dirty="0"/>
              <a:t>3-Säulen-Modell</a:t>
            </a:r>
          </a:p>
          <a:p>
            <a:r>
              <a:rPr lang="de-DE" dirty="0"/>
              <a:t>Greenwashing</a:t>
            </a:r>
          </a:p>
        </p:txBody>
      </p:sp>
      <p:sp>
        <p:nvSpPr>
          <p:cNvPr id="4" name="Textplatzhalter 3">
            <a:extLst>
              <a:ext uri="{FF2B5EF4-FFF2-40B4-BE49-F238E27FC236}">
                <a16:creationId xmlns:a16="http://schemas.microsoft.com/office/drawing/2014/main" id="{36085B98-BCC6-DB3B-C463-199535A1FD80}"/>
              </a:ext>
            </a:extLst>
          </p:cNvPr>
          <p:cNvSpPr>
            <a:spLocks noGrp="1"/>
          </p:cNvSpPr>
          <p:nvPr>
            <p:ph type="body" sz="quarter" idx="17"/>
          </p:nvPr>
        </p:nvSpPr>
        <p:spPr/>
        <p:txBody>
          <a:bodyPr/>
          <a:lstStyle/>
          <a:p>
            <a:r>
              <a:rPr lang="de-DE" dirty="0"/>
              <a:t>90 Minuten</a:t>
            </a:r>
          </a:p>
        </p:txBody>
      </p:sp>
      <p:sp>
        <p:nvSpPr>
          <p:cNvPr id="5" name="Textplatzhalter 4">
            <a:extLst>
              <a:ext uri="{FF2B5EF4-FFF2-40B4-BE49-F238E27FC236}">
                <a16:creationId xmlns:a16="http://schemas.microsoft.com/office/drawing/2014/main" id="{F8E9B24C-6C68-5770-729A-4ADAB709D84D}"/>
              </a:ext>
            </a:extLst>
          </p:cNvPr>
          <p:cNvSpPr>
            <a:spLocks noGrp="1"/>
          </p:cNvSpPr>
          <p:nvPr>
            <p:ph type="body" sz="quarter" idx="18"/>
          </p:nvPr>
        </p:nvSpPr>
        <p:spPr/>
        <p:txBody>
          <a:bodyPr/>
          <a:lstStyle/>
          <a:p>
            <a:r>
              <a:rPr lang="de-DE" dirty="0"/>
              <a:t>Internetfähiges Gerät (z.B. Handy oder Tablet)</a:t>
            </a:r>
          </a:p>
        </p:txBody>
      </p:sp>
      <p:sp>
        <p:nvSpPr>
          <p:cNvPr id="6" name="Textplatzhalter 5">
            <a:extLst>
              <a:ext uri="{FF2B5EF4-FFF2-40B4-BE49-F238E27FC236}">
                <a16:creationId xmlns:a16="http://schemas.microsoft.com/office/drawing/2014/main" id="{36F98ACD-1B16-8DBC-B967-7D1ACF91B58E}"/>
              </a:ext>
            </a:extLst>
          </p:cNvPr>
          <p:cNvSpPr>
            <a:spLocks noGrp="1"/>
          </p:cNvSpPr>
          <p:nvPr>
            <p:ph type="body" sz="quarter" idx="11"/>
          </p:nvPr>
        </p:nvSpPr>
        <p:spPr/>
        <p:txBody>
          <a:bodyPr/>
          <a:lstStyle/>
          <a:p>
            <a:r>
              <a:rPr lang="de-DE" dirty="0"/>
              <a:t>Modul: Grundlagen der Nachhaltigkeit </a:t>
            </a:r>
          </a:p>
        </p:txBody>
      </p:sp>
      <p:sp>
        <p:nvSpPr>
          <p:cNvPr id="7" name="Textplatzhalter 6">
            <a:extLst>
              <a:ext uri="{FF2B5EF4-FFF2-40B4-BE49-F238E27FC236}">
                <a16:creationId xmlns:a16="http://schemas.microsoft.com/office/drawing/2014/main" id="{7AAB6368-EFA7-2CF9-7947-5D2853570036}"/>
              </a:ext>
            </a:extLst>
          </p:cNvPr>
          <p:cNvSpPr>
            <a:spLocks noGrp="1"/>
          </p:cNvSpPr>
          <p:nvPr>
            <p:ph type="body" sz="quarter" idx="13"/>
          </p:nvPr>
        </p:nvSpPr>
        <p:spPr/>
        <p:txBody>
          <a:bodyPr/>
          <a:lstStyle/>
          <a:p>
            <a:r>
              <a:rPr lang="de-DE" dirty="0"/>
              <a:t>Was sind die Fakten?</a:t>
            </a:r>
          </a:p>
        </p:txBody>
      </p:sp>
      <p:sp>
        <p:nvSpPr>
          <p:cNvPr id="10" name="Textfeld 9">
            <a:extLst>
              <a:ext uri="{FF2B5EF4-FFF2-40B4-BE49-F238E27FC236}">
                <a16:creationId xmlns:a16="http://schemas.microsoft.com/office/drawing/2014/main" id="{0C3F7C5C-98CE-488C-8F88-FC6A819070F6}"/>
              </a:ext>
            </a:extLst>
          </p:cNvPr>
          <p:cNvSpPr txBox="1"/>
          <p:nvPr/>
        </p:nvSpPr>
        <p:spPr>
          <a:xfrm>
            <a:off x="-1" y="6431555"/>
            <a:ext cx="3441033" cy="369332"/>
          </a:xfrm>
          <a:prstGeom prst="rect">
            <a:avLst/>
          </a:prstGeom>
          <a:noFill/>
        </p:spPr>
        <p:txBody>
          <a:bodyPr wrap="square" rtlCol="0">
            <a:spAutoFit/>
          </a:bodyPr>
          <a:lstStyle/>
          <a:p>
            <a:r>
              <a:rPr lang="de-DE" sz="900" dirty="0"/>
              <a:t>https://tse2.mm.bing.net/th?id=OIP.MWy8RcKkwxfL76BPQYWWWQHaEK&amp;pid=Api</a:t>
            </a:r>
          </a:p>
        </p:txBody>
      </p:sp>
      <p:sp>
        <p:nvSpPr>
          <p:cNvPr id="2" name="Foliennummernplatzhalter 1">
            <a:extLst>
              <a:ext uri="{FF2B5EF4-FFF2-40B4-BE49-F238E27FC236}">
                <a16:creationId xmlns:a16="http://schemas.microsoft.com/office/drawing/2014/main" id="{F0E75133-B5EF-65AE-0274-64DC5643165A}"/>
              </a:ext>
            </a:extLst>
          </p:cNvPr>
          <p:cNvSpPr>
            <a:spLocks noGrp="1"/>
          </p:cNvSpPr>
          <p:nvPr>
            <p:ph type="sldNum" sz="quarter" idx="15"/>
          </p:nvPr>
        </p:nvSpPr>
        <p:spPr/>
        <p:txBody>
          <a:bodyPr/>
          <a:lstStyle/>
          <a:p>
            <a:fld id="{CFE5C5FA-BC1D-4AD1-BB57-E4E5DA93827D}" type="slidenum">
              <a:rPr lang="de-DE" smtClean="0"/>
              <a:pPr/>
              <a:t>2</a:t>
            </a:fld>
            <a:endParaRPr lang="de-DE" dirty="0"/>
          </a:p>
        </p:txBody>
      </p:sp>
    </p:spTree>
    <p:extLst>
      <p:ext uri="{BB962C8B-B14F-4D97-AF65-F5344CB8AC3E}">
        <p14:creationId xmlns:p14="http://schemas.microsoft.com/office/powerpoint/2010/main" val="225611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9AEC35C5-0FDA-A34B-C1F6-87AADFBBFD8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 b="3"/>
          <a:stretch/>
        </p:blipFill>
        <p:spPr/>
      </p:pic>
      <p:sp>
        <p:nvSpPr>
          <p:cNvPr id="3" name="Textplatzhalter 2">
            <a:extLst>
              <a:ext uri="{FF2B5EF4-FFF2-40B4-BE49-F238E27FC236}">
                <a16:creationId xmlns:a16="http://schemas.microsoft.com/office/drawing/2014/main" id="{77301916-A75B-F134-259F-187F329A015B}"/>
              </a:ext>
            </a:extLst>
          </p:cNvPr>
          <p:cNvSpPr>
            <a:spLocks noGrp="1"/>
          </p:cNvSpPr>
          <p:nvPr>
            <p:ph type="body" sz="quarter" idx="16"/>
          </p:nvPr>
        </p:nvSpPr>
        <p:spPr/>
        <p:txBody>
          <a:bodyPr/>
          <a:lstStyle/>
          <a:p>
            <a:r>
              <a:rPr lang="de-DE" dirty="0"/>
              <a:t>Vortrag </a:t>
            </a:r>
          </a:p>
          <a:p>
            <a:r>
              <a:rPr lang="de-DE" dirty="0"/>
              <a:t>Menti</a:t>
            </a:r>
          </a:p>
          <a:p>
            <a:r>
              <a:rPr lang="de-DE" dirty="0"/>
              <a:t>Persona</a:t>
            </a:r>
          </a:p>
        </p:txBody>
      </p:sp>
      <p:sp>
        <p:nvSpPr>
          <p:cNvPr id="4" name="Textplatzhalter 3">
            <a:extLst>
              <a:ext uri="{FF2B5EF4-FFF2-40B4-BE49-F238E27FC236}">
                <a16:creationId xmlns:a16="http://schemas.microsoft.com/office/drawing/2014/main" id="{28A01D43-FBD4-0BA9-B847-CBE6E649A76E}"/>
              </a:ext>
            </a:extLst>
          </p:cNvPr>
          <p:cNvSpPr>
            <a:spLocks noGrp="1"/>
          </p:cNvSpPr>
          <p:nvPr>
            <p:ph type="body" sz="quarter" idx="17"/>
          </p:nvPr>
        </p:nvSpPr>
        <p:spPr/>
        <p:txBody>
          <a:bodyPr/>
          <a:lstStyle/>
          <a:p>
            <a:r>
              <a:rPr lang="de-DE" dirty="0"/>
              <a:t>Seminarraum</a:t>
            </a:r>
          </a:p>
        </p:txBody>
      </p:sp>
      <p:sp>
        <p:nvSpPr>
          <p:cNvPr id="5" name="Textplatzhalter 4">
            <a:extLst>
              <a:ext uri="{FF2B5EF4-FFF2-40B4-BE49-F238E27FC236}">
                <a16:creationId xmlns:a16="http://schemas.microsoft.com/office/drawing/2014/main" id="{50D88215-0100-8C45-50CB-14D148A0D94B}"/>
              </a:ext>
            </a:extLst>
          </p:cNvPr>
          <p:cNvSpPr>
            <a:spLocks noGrp="1"/>
          </p:cNvSpPr>
          <p:nvPr>
            <p:ph type="body" sz="quarter" idx="18"/>
          </p:nvPr>
        </p:nvSpPr>
        <p:spPr/>
        <p:txBody>
          <a:bodyPr/>
          <a:lstStyle/>
          <a:p>
            <a:r>
              <a:rPr lang="de-DE" dirty="0"/>
              <a:t>keine</a:t>
            </a:r>
          </a:p>
        </p:txBody>
      </p:sp>
      <p:sp>
        <p:nvSpPr>
          <p:cNvPr id="6" name="Textplatzhalter 5">
            <a:extLst>
              <a:ext uri="{FF2B5EF4-FFF2-40B4-BE49-F238E27FC236}">
                <a16:creationId xmlns:a16="http://schemas.microsoft.com/office/drawing/2014/main" id="{D1EFBF84-9D65-90AF-253A-9DEEBCA55192}"/>
              </a:ext>
            </a:extLst>
          </p:cNvPr>
          <p:cNvSpPr>
            <a:spLocks noGrp="1"/>
          </p:cNvSpPr>
          <p:nvPr>
            <p:ph type="body" sz="quarter" idx="11"/>
          </p:nvPr>
        </p:nvSpPr>
        <p:spPr/>
        <p:txBody>
          <a:bodyPr/>
          <a:lstStyle/>
          <a:p>
            <a:r>
              <a:rPr lang="de-DE" dirty="0"/>
              <a:t>Modul: Grundlagen der Nachhaltigkeit </a:t>
            </a:r>
          </a:p>
        </p:txBody>
      </p:sp>
      <p:sp>
        <p:nvSpPr>
          <p:cNvPr id="7" name="Textplatzhalter 6">
            <a:extLst>
              <a:ext uri="{FF2B5EF4-FFF2-40B4-BE49-F238E27FC236}">
                <a16:creationId xmlns:a16="http://schemas.microsoft.com/office/drawing/2014/main" id="{458CBA46-253C-1A0D-996B-EB8AC3A4A6EC}"/>
              </a:ext>
            </a:extLst>
          </p:cNvPr>
          <p:cNvSpPr>
            <a:spLocks noGrp="1"/>
          </p:cNvSpPr>
          <p:nvPr>
            <p:ph type="body" sz="quarter" idx="13"/>
          </p:nvPr>
        </p:nvSpPr>
        <p:spPr/>
        <p:txBody>
          <a:bodyPr/>
          <a:lstStyle/>
          <a:p>
            <a:r>
              <a:rPr lang="de-DE" dirty="0"/>
              <a:t>Was sind die Fakten?</a:t>
            </a:r>
          </a:p>
          <a:p>
            <a:endParaRPr lang="de-DE" dirty="0"/>
          </a:p>
        </p:txBody>
      </p:sp>
      <p:sp>
        <p:nvSpPr>
          <p:cNvPr id="10" name="Textfeld 9">
            <a:extLst>
              <a:ext uri="{FF2B5EF4-FFF2-40B4-BE49-F238E27FC236}">
                <a16:creationId xmlns:a16="http://schemas.microsoft.com/office/drawing/2014/main" id="{7070529A-1BC8-ED0F-4606-36F3F258B6B1}"/>
              </a:ext>
            </a:extLst>
          </p:cNvPr>
          <p:cNvSpPr txBox="1"/>
          <p:nvPr/>
        </p:nvSpPr>
        <p:spPr>
          <a:xfrm>
            <a:off x="-1" y="6431555"/>
            <a:ext cx="3441033" cy="369332"/>
          </a:xfrm>
          <a:prstGeom prst="rect">
            <a:avLst/>
          </a:prstGeom>
          <a:noFill/>
        </p:spPr>
        <p:txBody>
          <a:bodyPr wrap="square" rtlCol="0">
            <a:spAutoFit/>
          </a:bodyPr>
          <a:lstStyle/>
          <a:p>
            <a:r>
              <a:rPr lang="de-DE" sz="900" dirty="0"/>
              <a:t>https://tse2.mm.bing.net/th?id=OIP.MWy8RcKkwxfL76BPQYWWWQHaEK&amp;pid=Api</a:t>
            </a:r>
          </a:p>
        </p:txBody>
      </p:sp>
      <p:sp>
        <p:nvSpPr>
          <p:cNvPr id="2" name="Foliennummernplatzhalter 1">
            <a:extLst>
              <a:ext uri="{FF2B5EF4-FFF2-40B4-BE49-F238E27FC236}">
                <a16:creationId xmlns:a16="http://schemas.microsoft.com/office/drawing/2014/main" id="{461994F0-4BD8-6ADE-8B83-7EFFB23C3BDD}"/>
              </a:ext>
            </a:extLst>
          </p:cNvPr>
          <p:cNvSpPr>
            <a:spLocks noGrp="1"/>
          </p:cNvSpPr>
          <p:nvPr>
            <p:ph type="sldNum" sz="quarter" idx="15"/>
          </p:nvPr>
        </p:nvSpPr>
        <p:spPr/>
        <p:txBody>
          <a:bodyPr/>
          <a:lstStyle/>
          <a:p>
            <a:fld id="{CFE5C5FA-BC1D-4AD1-BB57-E4E5DA93827D}" type="slidenum">
              <a:rPr lang="de-DE" smtClean="0"/>
              <a:pPr/>
              <a:t>3</a:t>
            </a:fld>
            <a:endParaRPr lang="de-DE" dirty="0"/>
          </a:p>
        </p:txBody>
      </p:sp>
    </p:spTree>
    <p:extLst>
      <p:ext uri="{BB962C8B-B14F-4D97-AF65-F5344CB8AC3E}">
        <p14:creationId xmlns:p14="http://schemas.microsoft.com/office/powerpoint/2010/main" val="1499876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9B9C6A8-3290-7B66-627D-9312B601723F}"/>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74DCBCBF-DE73-28D0-6A53-D914B85FA4F5}"/>
              </a:ext>
            </a:extLst>
          </p:cNvPr>
          <p:cNvSpPr>
            <a:spLocks noGrp="1"/>
          </p:cNvSpPr>
          <p:nvPr>
            <p:ph type="body" sz="quarter" idx="13"/>
          </p:nvPr>
        </p:nvSpPr>
        <p:spPr/>
        <p:txBody>
          <a:bodyPr/>
          <a:lstStyle/>
          <a:p>
            <a:r>
              <a:rPr lang="de-DE" dirty="0"/>
              <a:t>Was haben wir heute vor?</a:t>
            </a:r>
          </a:p>
        </p:txBody>
      </p:sp>
      <p:sp>
        <p:nvSpPr>
          <p:cNvPr id="4" name="Inhaltsplatzhalter 3">
            <a:extLst>
              <a:ext uri="{FF2B5EF4-FFF2-40B4-BE49-F238E27FC236}">
                <a16:creationId xmlns:a16="http://schemas.microsoft.com/office/drawing/2014/main" id="{1D14CFD5-1EE5-A395-C930-DF4A5DA76521}"/>
              </a:ext>
            </a:extLst>
          </p:cNvPr>
          <p:cNvSpPr>
            <a:spLocks noGrp="1"/>
          </p:cNvSpPr>
          <p:nvPr>
            <p:ph sz="quarter" idx="16"/>
          </p:nvPr>
        </p:nvSpPr>
        <p:spPr/>
        <p:txBody>
          <a:bodyPr/>
          <a:lstStyle/>
          <a:p>
            <a:r>
              <a:rPr lang="de-DE" sz="2000" dirty="0"/>
              <a:t>„Nachhaltige Unternehmen sind zukunftsorientierte Unternehmen.“</a:t>
            </a:r>
          </a:p>
          <a:p>
            <a:r>
              <a:rPr lang="de-DE" dirty="0"/>
              <a:t>~ Klaus Schwab</a:t>
            </a:r>
          </a:p>
        </p:txBody>
      </p:sp>
      <p:sp>
        <p:nvSpPr>
          <p:cNvPr id="5" name="Foliennummernplatzhalter 4">
            <a:extLst>
              <a:ext uri="{FF2B5EF4-FFF2-40B4-BE49-F238E27FC236}">
                <a16:creationId xmlns:a16="http://schemas.microsoft.com/office/drawing/2014/main" id="{77F2B1EA-D6BC-8F18-D13C-89C513E8AFCF}"/>
              </a:ext>
            </a:extLst>
          </p:cNvPr>
          <p:cNvSpPr>
            <a:spLocks noGrp="1"/>
          </p:cNvSpPr>
          <p:nvPr>
            <p:ph type="sldNum" sz="quarter" idx="15"/>
          </p:nvPr>
        </p:nvSpPr>
        <p:spPr/>
        <p:txBody>
          <a:bodyPr/>
          <a:lstStyle/>
          <a:p>
            <a:fld id="{CFE5C5FA-BC1D-4AD1-BB57-E4E5DA93827D}" type="slidenum">
              <a:rPr lang="de-DE" smtClean="0"/>
              <a:pPr/>
              <a:t>4</a:t>
            </a:fld>
            <a:endParaRPr lang="de-DE" dirty="0"/>
          </a:p>
        </p:txBody>
      </p:sp>
    </p:spTree>
    <p:extLst>
      <p:ext uri="{BB962C8B-B14F-4D97-AF65-F5344CB8AC3E}">
        <p14:creationId xmlns:p14="http://schemas.microsoft.com/office/powerpoint/2010/main" val="3926959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FF27FD2-9B72-C6B0-D035-F8132AD3F12C}"/>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F87A2347-3982-365C-FB92-4561BA209D08}"/>
              </a:ext>
            </a:extLst>
          </p:cNvPr>
          <p:cNvSpPr>
            <a:spLocks noGrp="1"/>
          </p:cNvSpPr>
          <p:nvPr>
            <p:ph type="body" sz="quarter" idx="10"/>
          </p:nvPr>
        </p:nvSpPr>
        <p:spPr/>
        <p:txBody>
          <a:bodyPr/>
          <a:lstStyle/>
          <a:p>
            <a:r>
              <a:rPr lang="de-DE" dirty="0"/>
              <a:t>Was bedeutet Nachhaltigkeit?</a:t>
            </a:r>
          </a:p>
          <a:p>
            <a:r>
              <a:rPr lang="de-DE" dirty="0"/>
              <a:t>Was sagt das Drei-Säulen-Modell aus?</a:t>
            </a:r>
          </a:p>
          <a:p>
            <a:r>
              <a:rPr lang="de-DE" dirty="0"/>
              <a:t>Welche Bedeutung hat Greenwashing?</a:t>
            </a:r>
          </a:p>
        </p:txBody>
      </p:sp>
      <p:sp>
        <p:nvSpPr>
          <p:cNvPr id="4" name="Textplatzhalter 3">
            <a:extLst>
              <a:ext uri="{FF2B5EF4-FFF2-40B4-BE49-F238E27FC236}">
                <a16:creationId xmlns:a16="http://schemas.microsoft.com/office/drawing/2014/main" id="{4F54E014-250D-3171-A994-0F53E0552449}"/>
              </a:ext>
            </a:extLst>
          </p:cNvPr>
          <p:cNvSpPr>
            <a:spLocks noGrp="1"/>
          </p:cNvSpPr>
          <p:nvPr>
            <p:ph type="body" sz="quarter" idx="13"/>
          </p:nvPr>
        </p:nvSpPr>
        <p:spPr/>
        <p:txBody>
          <a:bodyPr/>
          <a:lstStyle/>
          <a:p>
            <a:r>
              <a:rPr lang="de-DE" dirty="0"/>
              <a:t>Was wollen wir erreichen?</a:t>
            </a:r>
          </a:p>
        </p:txBody>
      </p:sp>
      <p:pic>
        <p:nvPicPr>
          <p:cNvPr id="8" name="Bildplatzhalter 7">
            <a:extLst>
              <a:ext uri="{FF2B5EF4-FFF2-40B4-BE49-F238E27FC236}">
                <a16:creationId xmlns:a16="http://schemas.microsoft.com/office/drawing/2014/main" id="{1FAFA428-7966-FA3A-1439-B45E7C4BB5B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629" r="21629"/>
          <a:stretch/>
        </p:blipFill>
        <p:spPr>
          <a:xfrm>
            <a:off x="-1" y="1954345"/>
            <a:ext cx="3800476" cy="4465179"/>
          </a:xfrm>
        </p:spPr>
      </p:pic>
      <p:sp>
        <p:nvSpPr>
          <p:cNvPr id="6" name="Textfeld 5">
            <a:extLst>
              <a:ext uri="{FF2B5EF4-FFF2-40B4-BE49-F238E27FC236}">
                <a16:creationId xmlns:a16="http://schemas.microsoft.com/office/drawing/2014/main" id="{905C7B74-A9F8-9086-A403-A254E7EA40E4}"/>
              </a:ext>
            </a:extLst>
          </p:cNvPr>
          <p:cNvSpPr txBox="1"/>
          <p:nvPr/>
        </p:nvSpPr>
        <p:spPr>
          <a:xfrm>
            <a:off x="-1" y="6431555"/>
            <a:ext cx="3657601" cy="369332"/>
          </a:xfrm>
          <a:prstGeom prst="rect">
            <a:avLst/>
          </a:prstGeom>
          <a:noFill/>
        </p:spPr>
        <p:txBody>
          <a:bodyPr wrap="square" rtlCol="0">
            <a:spAutoFit/>
          </a:bodyPr>
          <a:lstStyle/>
          <a:p>
            <a:r>
              <a:rPr lang="de-DE" sz="900" dirty="0"/>
              <a:t>https://www.dcvelocity.com/ext/resources/images/articles/2023/202306/DCV23_06_sustainability_art.jpg?t=1686196882&amp;width=1080</a:t>
            </a:r>
          </a:p>
        </p:txBody>
      </p:sp>
      <p:sp>
        <p:nvSpPr>
          <p:cNvPr id="5" name="Foliennummernplatzhalter 4">
            <a:extLst>
              <a:ext uri="{FF2B5EF4-FFF2-40B4-BE49-F238E27FC236}">
                <a16:creationId xmlns:a16="http://schemas.microsoft.com/office/drawing/2014/main" id="{39FE7E77-3E16-41AF-BF14-A1BD996D455D}"/>
              </a:ext>
            </a:extLst>
          </p:cNvPr>
          <p:cNvSpPr>
            <a:spLocks noGrp="1"/>
          </p:cNvSpPr>
          <p:nvPr>
            <p:ph type="sldNum" sz="quarter" idx="15"/>
          </p:nvPr>
        </p:nvSpPr>
        <p:spPr/>
        <p:txBody>
          <a:bodyPr/>
          <a:lstStyle/>
          <a:p>
            <a:fld id="{CFE5C5FA-BC1D-4AD1-BB57-E4E5DA93827D}" type="slidenum">
              <a:rPr lang="de-DE" smtClean="0"/>
              <a:pPr/>
              <a:t>5</a:t>
            </a:fld>
            <a:endParaRPr lang="de-DE" dirty="0"/>
          </a:p>
        </p:txBody>
      </p:sp>
    </p:spTree>
    <p:extLst>
      <p:ext uri="{BB962C8B-B14F-4D97-AF65-F5344CB8AC3E}">
        <p14:creationId xmlns:p14="http://schemas.microsoft.com/office/powerpoint/2010/main" val="1967468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9D465-9DA7-2C67-AE81-62D77EF587D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993B9EB-948F-1831-DFCA-504B38AE139F}"/>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1E91B2A5-B79B-BA79-48E0-6986FA2FDF22}"/>
              </a:ext>
            </a:extLst>
          </p:cNvPr>
          <p:cNvSpPr>
            <a:spLocks noGrp="1"/>
          </p:cNvSpPr>
          <p:nvPr>
            <p:ph type="body" sz="quarter" idx="10"/>
          </p:nvPr>
        </p:nvSpPr>
        <p:spPr/>
        <p:txBody>
          <a:bodyPr/>
          <a:lstStyle/>
          <a:p>
            <a:r>
              <a:rPr lang="de-DE" dirty="0"/>
              <a:t>Was versteht ihr unter dem Begriff „</a:t>
            </a:r>
            <a:r>
              <a:rPr lang="de-DE" b="1" dirty="0"/>
              <a:t>Nachhaltigkeit</a:t>
            </a:r>
            <a:r>
              <a:rPr lang="de-DE" dirty="0"/>
              <a:t>“?</a:t>
            </a:r>
          </a:p>
          <a:p>
            <a:pPr lvl="1"/>
            <a:r>
              <a:rPr lang="de-DE" dirty="0"/>
              <a:t>Menti-Code: </a:t>
            </a:r>
            <a:r>
              <a:rPr lang="de-DE" dirty="0">
                <a:highlight>
                  <a:srgbClr val="FF00FF"/>
                </a:highlight>
              </a:rPr>
              <a:t>[Code und QR-Code einfügen]</a:t>
            </a:r>
          </a:p>
        </p:txBody>
      </p:sp>
      <p:sp>
        <p:nvSpPr>
          <p:cNvPr id="4" name="Textplatzhalter 3">
            <a:extLst>
              <a:ext uri="{FF2B5EF4-FFF2-40B4-BE49-F238E27FC236}">
                <a16:creationId xmlns:a16="http://schemas.microsoft.com/office/drawing/2014/main" id="{94755299-A1E0-BA5D-210A-78D600FDAD63}"/>
              </a:ext>
            </a:extLst>
          </p:cNvPr>
          <p:cNvSpPr>
            <a:spLocks noGrp="1"/>
          </p:cNvSpPr>
          <p:nvPr>
            <p:ph type="body" sz="quarter" idx="13"/>
          </p:nvPr>
        </p:nvSpPr>
        <p:spPr/>
        <p:txBody>
          <a:bodyPr/>
          <a:lstStyle/>
          <a:p>
            <a:r>
              <a:rPr lang="de-DE" dirty="0"/>
              <a:t>Was muss ich tun?</a:t>
            </a:r>
          </a:p>
        </p:txBody>
      </p:sp>
      <p:pic>
        <p:nvPicPr>
          <p:cNvPr id="8" name="Bildplatzhalter 7">
            <a:extLst>
              <a:ext uri="{FF2B5EF4-FFF2-40B4-BE49-F238E27FC236}">
                <a16:creationId xmlns:a16="http://schemas.microsoft.com/office/drawing/2014/main" id="{1325FB22-B3DA-5F4A-2AB6-C067B4914183}"/>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1629" r="21629"/>
          <a:stretch/>
        </p:blipFill>
        <p:spPr>
          <a:xfrm>
            <a:off x="-1" y="1954345"/>
            <a:ext cx="3800476" cy="4465179"/>
          </a:xfrm>
        </p:spPr>
      </p:pic>
      <p:sp>
        <p:nvSpPr>
          <p:cNvPr id="6" name="Textfeld 5">
            <a:extLst>
              <a:ext uri="{FF2B5EF4-FFF2-40B4-BE49-F238E27FC236}">
                <a16:creationId xmlns:a16="http://schemas.microsoft.com/office/drawing/2014/main" id="{30EDB86D-1C00-2E9A-654F-BF3B813BF519}"/>
              </a:ext>
            </a:extLst>
          </p:cNvPr>
          <p:cNvSpPr txBox="1"/>
          <p:nvPr/>
        </p:nvSpPr>
        <p:spPr>
          <a:xfrm>
            <a:off x="-1" y="6431555"/>
            <a:ext cx="3657601" cy="369332"/>
          </a:xfrm>
          <a:prstGeom prst="rect">
            <a:avLst/>
          </a:prstGeom>
          <a:noFill/>
        </p:spPr>
        <p:txBody>
          <a:bodyPr wrap="square" rtlCol="0">
            <a:spAutoFit/>
          </a:bodyPr>
          <a:lstStyle/>
          <a:p>
            <a:r>
              <a:rPr lang="de-DE" sz="900" dirty="0"/>
              <a:t>https://www.dcvelocity.com/ext/resources/images/articles/2023/202306/DCV23_06_sustainability_art.jpg?t=1686196882&amp;width=1080</a:t>
            </a:r>
          </a:p>
        </p:txBody>
      </p:sp>
      <p:sp>
        <p:nvSpPr>
          <p:cNvPr id="5" name="Foliennummernplatzhalter 4">
            <a:extLst>
              <a:ext uri="{FF2B5EF4-FFF2-40B4-BE49-F238E27FC236}">
                <a16:creationId xmlns:a16="http://schemas.microsoft.com/office/drawing/2014/main" id="{5A8382B2-D50E-F35B-94D9-4458ABD5502C}"/>
              </a:ext>
            </a:extLst>
          </p:cNvPr>
          <p:cNvSpPr>
            <a:spLocks noGrp="1"/>
          </p:cNvSpPr>
          <p:nvPr>
            <p:ph type="sldNum" sz="quarter" idx="15"/>
          </p:nvPr>
        </p:nvSpPr>
        <p:spPr/>
        <p:txBody>
          <a:bodyPr/>
          <a:lstStyle/>
          <a:p>
            <a:fld id="{CFE5C5FA-BC1D-4AD1-BB57-E4E5DA93827D}" type="slidenum">
              <a:rPr lang="de-DE" smtClean="0"/>
              <a:pPr/>
              <a:t>6</a:t>
            </a:fld>
            <a:endParaRPr lang="de-DE" dirty="0"/>
          </a:p>
        </p:txBody>
      </p:sp>
    </p:spTree>
    <p:extLst>
      <p:ext uri="{BB962C8B-B14F-4D97-AF65-F5344CB8AC3E}">
        <p14:creationId xmlns:p14="http://schemas.microsoft.com/office/powerpoint/2010/main" val="1111642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45924-D4B5-4C45-2A80-A437BF63B21B}"/>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EFD0B52-D62B-DA6E-BB6B-1D17497EF3AC}"/>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C5783655-0111-F38E-9576-E1B0265FFA6C}"/>
              </a:ext>
            </a:extLst>
          </p:cNvPr>
          <p:cNvSpPr>
            <a:spLocks noGrp="1"/>
          </p:cNvSpPr>
          <p:nvPr>
            <p:ph type="body" sz="quarter" idx="10"/>
          </p:nvPr>
        </p:nvSpPr>
        <p:spPr/>
        <p:txBody>
          <a:bodyPr/>
          <a:lstStyle/>
          <a:p>
            <a:pPr marL="0" indent="0" algn="ctr">
              <a:buNone/>
            </a:pPr>
            <a:r>
              <a:rPr lang="de-DE" sz="1800" dirty="0">
                <a:solidFill>
                  <a:schemeClr val="tx1"/>
                </a:solidFill>
              </a:rPr>
              <a:t>Definition:</a:t>
            </a:r>
          </a:p>
          <a:p>
            <a:pPr marL="0" indent="0" algn="ctr">
              <a:buNone/>
            </a:pPr>
            <a:r>
              <a:rPr lang="de-DE" sz="2000" dirty="0">
                <a:solidFill>
                  <a:schemeClr val="tx1"/>
                </a:solidFill>
              </a:rPr>
              <a:t>»Nachhaltigkeit oder nachhaltige Entwicklung bedeutet, die Bedürfnisse der Gegenwart so zu befriedigen, dass die Möglichkeiten zukünftiger Generationen nicht eingeschränkt werden.«</a:t>
            </a:r>
            <a:endParaRPr lang="de-DE" sz="2000" baseline="30000" dirty="0">
              <a:solidFill>
                <a:schemeClr val="tx1"/>
              </a:solidFill>
            </a:endParaRPr>
          </a:p>
        </p:txBody>
      </p:sp>
      <p:sp>
        <p:nvSpPr>
          <p:cNvPr id="4" name="Textplatzhalter 3">
            <a:extLst>
              <a:ext uri="{FF2B5EF4-FFF2-40B4-BE49-F238E27FC236}">
                <a16:creationId xmlns:a16="http://schemas.microsoft.com/office/drawing/2014/main" id="{49CC50D1-D9E7-2F8F-C1DF-80095FD76601}"/>
              </a:ext>
            </a:extLst>
          </p:cNvPr>
          <p:cNvSpPr>
            <a:spLocks noGrp="1"/>
          </p:cNvSpPr>
          <p:nvPr>
            <p:ph type="body" sz="quarter" idx="13"/>
          </p:nvPr>
        </p:nvSpPr>
        <p:spPr/>
        <p:txBody>
          <a:bodyPr/>
          <a:lstStyle/>
          <a:p>
            <a:r>
              <a:rPr lang="de-DE" dirty="0"/>
              <a:t>Was muss ich wissen?</a:t>
            </a:r>
          </a:p>
        </p:txBody>
      </p:sp>
      <p:pic>
        <p:nvPicPr>
          <p:cNvPr id="8" name="Bildplatzhalter 7">
            <a:extLst>
              <a:ext uri="{FF2B5EF4-FFF2-40B4-BE49-F238E27FC236}">
                <a16:creationId xmlns:a16="http://schemas.microsoft.com/office/drawing/2014/main" id="{015E853E-4FB9-578C-62D5-FA3156059A6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1629" r="21629"/>
          <a:stretch/>
        </p:blipFill>
        <p:spPr>
          <a:xfrm>
            <a:off x="-1" y="1954345"/>
            <a:ext cx="3800476" cy="4465179"/>
          </a:xfrm>
        </p:spPr>
      </p:pic>
      <p:sp>
        <p:nvSpPr>
          <p:cNvPr id="6" name="Textfeld 5">
            <a:extLst>
              <a:ext uri="{FF2B5EF4-FFF2-40B4-BE49-F238E27FC236}">
                <a16:creationId xmlns:a16="http://schemas.microsoft.com/office/drawing/2014/main" id="{0B0EC14F-E77A-94EB-94C3-8CEEE71C1AA2}"/>
              </a:ext>
            </a:extLst>
          </p:cNvPr>
          <p:cNvSpPr txBox="1"/>
          <p:nvPr/>
        </p:nvSpPr>
        <p:spPr>
          <a:xfrm>
            <a:off x="-1" y="6431555"/>
            <a:ext cx="3657601" cy="369332"/>
          </a:xfrm>
          <a:prstGeom prst="rect">
            <a:avLst/>
          </a:prstGeom>
          <a:noFill/>
        </p:spPr>
        <p:txBody>
          <a:bodyPr wrap="square" rtlCol="0">
            <a:spAutoFit/>
          </a:bodyPr>
          <a:lstStyle/>
          <a:p>
            <a:r>
              <a:rPr lang="de-DE" sz="900" dirty="0"/>
              <a:t>https://www.dcvelocity.com/ext/resources/images/articles/2023/202306/DCV23_06_sustainability_art.jpg?t=1686196882&amp;width=1080</a:t>
            </a:r>
          </a:p>
        </p:txBody>
      </p:sp>
      <p:sp>
        <p:nvSpPr>
          <p:cNvPr id="5" name="Foliennummernplatzhalter 4">
            <a:extLst>
              <a:ext uri="{FF2B5EF4-FFF2-40B4-BE49-F238E27FC236}">
                <a16:creationId xmlns:a16="http://schemas.microsoft.com/office/drawing/2014/main" id="{42BFE8AA-B59C-0EE5-D71A-C11F8AF7846E}"/>
              </a:ext>
            </a:extLst>
          </p:cNvPr>
          <p:cNvSpPr>
            <a:spLocks noGrp="1"/>
          </p:cNvSpPr>
          <p:nvPr>
            <p:ph type="sldNum" sz="quarter" idx="15"/>
          </p:nvPr>
        </p:nvSpPr>
        <p:spPr/>
        <p:txBody>
          <a:bodyPr/>
          <a:lstStyle/>
          <a:p>
            <a:fld id="{CFE5C5FA-BC1D-4AD1-BB57-E4E5DA93827D}" type="slidenum">
              <a:rPr lang="de-DE" smtClean="0"/>
              <a:pPr/>
              <a:t>7</a:t>
            </a:fld>
            <a:endParaRPr lang="de-DE" dirty="0"/>
          </a:p>
        </p:txBody>
      </p:sp>
    </p:spTree>
    <p:extLst>
      <p:ext uri="{BB962C8B-B14F-4D97-AF65-F5344CB8AC3E}">
        <p14:creationId xmlns:p14="http://schemas.microsoft.com/office/powerpoint/2010/main" val="821107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250D9-5641-0D57-A20D-9E493CB1D71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EB7C101-88BF-1BFC-DEB6-C67D2E784F27}"/>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1324EB97-3356-853F-9F42-03CBF37E2CDF}"/>
              </a:ext>
            </a:extLst>
          </p:cNvPr>
          <p:cNvSpPr>
            <a:spLocks noGrp="1"/>
          </p:cNvSpPr>
          <p:nvPr>
            <p:ph type="body" sz="quarter" idx="10"/>
          </p:nvPr>
        </p:nvSpPr>
        <p:spPr/>
        <p:txBody>
          <a:bodyPr/>
          <a:lstStyle/>
          <a:p>
            <a:r>
              <a:rPr lang="de-DE" dirty="0"/>
              <a:t>Ökonomische Nachhaltigkeit: </a:t>
            </a:r>
          </a:p>
          <a:p>
            <a:pPr lvl="1"/>
            <a:r>
              <a:rPr lang="de-DE" sz="1800" dirty="0">
                <a:effectLst/>
                <a:latin typeface="Arial" panose="020B0604020202020204" pitchFamily="34" charset="0"/>
                <a:ea typeface="Aptos" panose="020B0004020202020204" pitchFamily="34" charset="0"/>
              </a:rPr>
              <a:t>Sicherstellen, dass wirtschaftliche Aktivitäten langfristig tragfähig sind</a:t>
            </a:r>
          </a:p>
          <a:p>
            <a:r>
              <a:rPr lang="de-DE" dirty="0"/>
              <a:t>Ökologische Nachhaltigkeit: </a:t>
            </a:r>
          </a:p>
          <a:p>
            <a:pPr lvl="1"/>
            <a:r>
              <a:rPr lang="de-DE" sz="1800" dirty="0">
                <a:effectLst/>
                <a:latin typeface="Arial" panose="020B0604020202020204" pitchFamily="34" charset="0"/>
                <a:ea typeface="Aptos" panose="020B0004020202020204" pitchFamily="34" charset="0"/>
              </a:rPr>
              <a:t>natürliche Ressourcen bewahren</a:t>
            </a:r>
          </a:p>
          <a:p>
            <a:r>
              <a:rPr lang="de-DE" dirty="0"/>
              <a:t>Soziale Nachhaltigkeit: </a:t>
            </a:r>
          </a:p>
          <a:p>
            <a:pPr lvl="1"/>
            <a:r>
              <a:rPr lang="de-DE" sz="1800" dirty="0">
                <a:effectLst/>
                <a:latin typeface="Arial" panose="020B0604020202020204" pitchFamily="34" charset="0"/>
                <a:ea typeface="Aptos" panose="020B0004020202020204" pitchFamily="34" charset="0"/>
              </a:rPr>
              <a:t>Förderung von sozialem Zusammenhalt und Gerechtigkeit</a:t>
            </a:r>
            <a:endParaRPr lang="de-DE" dirty="0"/>
          </a:p>
        </p:txBody>
      </p:sp>
      <p:sp>
        <p:nvSpPr>
          <p:cNvPr id="4" name="Textplatzhalter 3">
            <a:extLst>
              <a:ext uri="{FF2B5EF4-FFF2-40B4-BE49-F238E27FC236}">
                <a16:creationId xmlns:a16="http://schemas.microsoft.com/office/drawing/2014/main" id="{34EC65E2-80F5-71C9-700F-4566448823A7}"/>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526032A5-40E5-9038-F354-9C398285E9F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084" t="-7274" r="-582" b="-7274"/>
          <a:stretch/>
        </p:blipFill>
        <p:spPr>
          <a:xfrm>
            <a:off x="-1" y="1954345"/>
            <a:ext cx="3800476" cy="4465179"/>
          </a:xfrm>
        </p:spPr>
      </p:pic>
      <p:sp>
        <p:nvSpPr>
          <p:cNvPr id="8" name="Textfeld 7">
            <a:extLst>
              <a:ext uri="{FF2B5EF4-FFF2-40B4-BE49-F238E27FC236}">
                <a16:creationId xmlns:a16="http://schemas.microsoft.com/office/drawing/2014/main" id="{03FE0986-26CC-A7EB-FCE5-D98243A551D5}"/>
              </a:ext>
            </a:extLst>
          </p:cNvPr>
          <p:cNvSpPr txBox="1"/>
          <p:nvPr/>
        </p:nvSpPr>
        <p:spPr>
          <a:xfrm>
            <a:off x="-1" y="6431555"/>
            <a:ext cx="3657601" cy="369332"/>
          </a:xfrm>
          <a:prstGeom prst="rect">
            <a:avLst/>
          </a:prstGeom>
          <a:noFill/>
        </p:spPr>
        <p:txBody>
          <a:bodyPr wrap="square" rtlCol="0">
            <a:spAutoFit/>
          </a:bodyPr>
          <a:lstStyle/>
          <a:p>
            <a:r>
              <a:rPr lang="de-DE" sz="900" dirty="0"/>
              <a:t>https://tse2.mm.bing.net/th?id=OIP.GNVb7Uv6DGpR-tZGSyUu6QAAAA&amp;pid=Api</a:t>
            </a:r>
          </a:p>
        </p:txBody>
      </p:sp>
      <p:sp>
        <p:nvSpPr>
          <p:cNvPr id="5" name="Foliennummernplatzhalter 4">
            <a:extLst>
              <a:ext uri="{FF2B5EF4-FFF2-40B4-BE49-F238E27FC236}">
                <a16:creationId xmlns:a16="http://schemas.microsoft.com/office/drawing/2014/main" id="{A4A27812-B50A-B839-2AA1-C260A5CDC7B1}"/>
              </a:ext>
            </a:extLst>
          </p:cNvPr>
          <p:cNvSpPr>
            <a:spLocks noGrp="1"/>
          </p:cNvSpPr>
          <p:nvPr>
            <p:ph type="sldNum" sz="quarter" idx="15"/>
          </p:nvPr>
        </p:nvSpPr>
        <p:spPr/>
        <p:txBody>
          <a:bodyPr/>
          <a:lstStyle/>
          <a:p>
            <a:fld id="{CFE5C5FA-BC1D-4AD1-BB57-E4E5DA93827D}" type="slidenum">
              <a:rPr lang="de-DE" smtClean="0"/>
              <a:pPr/>
              <a:t>8</a:t>
            </a:fld>
            <a:endParaRPr lang="de-DE" dirty="0"/>
          </a:p>
        </p:txBody>
      </p:sp>
    </p:spTree>
    <p:extLst>
      <p:ext uri="{BB962C8B-B14F-4D97-AF65-F5344CB8AC3E}">
        <p14:creationId xmlns:p14="http://schemas.microsoft.com/office/powerpoint/2010/main" val="1778789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59A8F-83D2-C574-607F-3AD4A0B9DD5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30E0893-2B28-B1FF-1A0F-7E569C0788DA}"/>
              </a:ext>
            </a:extLst>
          </p:cNvPr>
          <p:cNvSpPr>
            <a:spLocks noGrp="1"/>
          </p:cNvSpPr>
          <p:nvPr>
            <p:ph type="body" sz="quarter" idx="11"/>
          </p:nvPr>
        </p:nvSpPr>
        <p:spPr/>
        <p:txBody>
          <a:bodyPr/>
          <a:lstStyle/>
          <a:p>
            <a:r>
              <a:rPr lang="de-DE" dirty="0"/>
              <a:t>Grundlagen der Nachhaltigkeit</a:t>
            </a:r>
          </a:p>
        </p:txBody>
      </p:sp>
      <p:sp>
        <p:nvSpPr>
          <p:cNvPr id="3" name="Textplatzhalter 2">
            <a:extLst>
              <a:ext uri="{FF2B5EF4-FFF2-40B4-BE49-F238E27FC236}">
                <a16:creationId xmlns:a16="http://schemas.microsoft.com/office/drawing/2014/main" id="{6FEFE94A-F477-809F-289E-700C95D56670}"/>
              </a:ext>
            </a:extLst>
          </p:cNvPr>
          <p:cNvSpPr>
            <a:spLocks noGrp="1"/>
          </p:cNvSpPr>
          <p:nvPr>
            <p:ph type="body" sz="quarter" idx="10"/>
          </p:nvPr>
        </p:nvSpPr>
        <p:spPr/>
        <p:txBody>
          <a:bodyPr anchor="t"/>
          <a:lstStyle/>
          <a:p>
            <a:r>
              <a:rPr lang="de-DE" dirty="0"/>
              <a:t>Nachhaltigkeit ist ein globales Anliegen</a:t>
            </a:r>
          </a:p>
          <a:p>
            <a:r>
              <a:rPr lang="de-DE" dirty="0"/>
              <a:t>SDG festgehalten als Ziele der Nachhaltigen Entwicklung, die bis 2030 erfüllt werden sollen</a:t>
            </a:r>
          </a:p>
        </p:txBody>
      </p:sp>
      <p:sp>
        <p:nvSpPr>
          <p:cNvPr id="4" name="Textplatzhalter 3">
            <a:extLst>
              <a:ext uri="{FF2B5EF4-FFF2-40B4-BE49-F238E27FC236}">
                <a16:creationId xmlns:a16="http://schemas.microsoft.com/office/drawing/2014/main" id="{2C519FC0-E60E-01E2-BC9F-1AE81ECFB823}"/>
              </a:ext>
            </a:extLst>
          </p:cNvPr>
          <p:cNvSpPr>
            <a:spLocks noGrp="1"/>
          </p:cNvSpPr>
          <p:nvPr>
            <p:ph type="body" sz="quarter" idx="13"/>
          </p:nvPr>
        </p:nvSpPr>
        <p:spPr/>
        <p:txBody>
          <a:bodyPr/>
          <a:lstStyle/>
          <a:p>
            <a:r>
              <a:rPr lang="de-DE" dirty="0"/>
              <a:t>Was muss ich wissen?</a:t>
            </a:r>
          </a:p>
        </p:txBody>
      </p:sp>
      <p:pic>
        <p:nvPicPr>
          <p:cNvPr id="7" name="Bildplatzhalter 6">
            <a:extLst>
              <a:ext uri="{FF2B5EF4-FFF2-40B4-BE49-F238E27FC236}">
                <a16:creationId xmlns:a16="http://schemas.microsoft.com/office/drawing/2014/main" id="{A8B0B471-EF72-B31D-11E5-534CCD06C5D4}"/>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 b="3"/>
          <a:stretch/>
        </p:blipFill>
        <p:spPr/>
      </p:pic>
      <p:sp>
        <p:nvSpPr>
          <p:cNvPr id="8" name="Textfeld 7">
            <a:extLst>
              <a:ext uri="{FF2B5EF4-FFF2-40B4-BE49-F238E27FC236}">
                <a16:creationId xmlns:a16="http://schemas.microsoft.com/office/drawing/2014/main" id="{C90A394F-EE2E-B2E8-8C1B-6EB1FBB95684}"/>
              </a:ext>
            </a:extLst>
          </p:cNvPr>
          <p:cNvSpPr txBox="1"/>
          <p:nvPr/>
        </p:nvSpPr>
        <p:spPr>
          <a:xfrm>
            <a:off x="-1" y="6431555"/>
            <a:ext cx="3657601" cy="369332"/>
          </a:xfrm>
          <a:prstGeom prst="rect">
            <a:avLst/>
          </a:prstGeom>
          <a:noFill/>
        </p:spPr>
        <p:txBody>
          <a:bodyPr wrap="square" rtlCol="0">
            <a:spAutoFit/>
          </a:bodyPr>
          <a:lstStyle/>
          <a:p>
            <a:r>
              <a:rPr lang="de-DE" sz="900" dirty="0"/>
              <a:t>https://www.dcvelocity.com/ext/resources/images/articles/2023/202306/DCV23_06_sustainability_art.jpg?t=1686196882&amp;width=1080</a:t>
            </a:r>
          </a:p>
        </p:txBody>
      </p:sp>
      <p:pic>
        <p:nvPicPr>
          <p:cNvPr id="5" name="Grafik 4">
            <a:extLst>
              <a:ext uri="{FF2B5EF4-FFF2-40B4-BE49-F238E27FC236}">
                <a16:creationId xmlns:a16="http://schemas.microsoft.com/office/drawing/2014/main" id="{00167CEC-F904-BDBF-9B1A-1A09094A76E3}"/>
              </a:ext>
            </a:extLst>
          </p:cNvPr>
          <p:cNvPicPr>
            <a:picLocks noChangeAspect="1"/>
          </p:cNvPicPr>
          <p:nvPr/>
        </p:nvPicPr>
        <p:blipFill rotWithShape="1">
          <a:blip r:embed="rId4"/>
          <a:srcRect l="400" r="1640"/>
          <a:stretch/>
        </p:blipFill>
        <p:spPr>
          <a:xfrm>
            <a:off x="4846541" y="2890113"/>
            <a:ext cx="5906126" cy="3659975"/>
          </a:xfrm>
          <a:prstGeom prst="rect">
            <a:avLst/>
          </a:prstGeom>
        </p:spPr>
      </p:pic>
      <p:sp>
        <p:nvSpPr>
          <p:cNvPr id="6" name="Foliennummernplatzhalter 5">
            <a:extLst>
              <a:ext uri="{FF2B5EF4-FFF2-40B4-BE49-F238E27FC236}">
                <a16:creationId xmlns:a16="http://schemas.microsoft.com/office/drawing/2014/main" id="{05D1E263-43A9-69D2-8942-78ACB1A6BC1C}"/>
              </a:ext>
            </a:extLst>
          </p:cNvPr>
          <p:cNvSpPr>
            <a:spLocks noGrp="1"/>
          </p:cNvSpPr>
          <p:nvPr>
            <p:ph type="sldNum" sz="quarter" idx="15"/>
          </p:nvPr>
        </p:nvSpPr>
        <p:spPr/>
        <p:txBody>
          <a:bodyPr/>
          <a:lstStyle/>
          <a:p>
            <a:fld id="{CFE5C5FA-BC1D-4AD1-BB57-E4E5DA93827D}" type="slidenum">
              <a:rPr lang="de-DE" smtClean="0"/>
              <a:pPr/>
              <a:t>9</a:t>
            </a:fld>
            <a:endParaRPr lang="de-DE" dirty="0"/>
          </a:p>
        </p:txBody>
      </p:sp>
    </p:spTree>
    <p:extLst>
      <p:ext uri="{BB962C8B-B14F-4D97-AF65-F5344CB8AC3E}">
        <p14:creationId xmlns:p14="http://schemas.microsoft.com/office/powerpoint/2010/main" val="2161975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MHLCustomColor2;MHLCustomColor2;-1;MHLCustomColor2;-1;-2"/>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MHLCustomColor2;MHLCustomColor2;-1;MHLCustomColor2;-1;-2"/>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MHLCustomColor2;MHLCustomColor2;MHLCustomColor5;MHLCustomColor2;-1;-2"/>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MHLCustomColor2;MHLCustomColor2;MHLCustomColor5;MHLCustomColor2;-1;-2"/>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MHLCustomColor2;MHLCustomColor2;-1;MHLCustomColor2;-1;-2"/>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MHLCustomColor2;MHLCustomColor2;-1;MHLCustomColor2;-1;-2"/>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MHLCustomColor2;MHLCustomColor2;-1;MHLCustomColor2;-1;-2"/>
</p:tagLst>
</file>

<file path=ppt/theme/theme1.xml><?xml version="1.0" encoding="utf-8"?>
<a:theme xmlns:a="http://schemas.openxmlformats.org/drawingml/2006/main" name="1_1">
  <a:themeElements>
    <a:clrScheme name="Benutzerdefiniert 7">
      <a:dk1>
        <a:srgbClr val="FFFFFF"/>
      </a:dk1>
      <a:lt1>
        <a:srgbClr val="FFFFFF"/>
      </a:lt1>
      <a:dk2>
        <a:srgbClr val="FFFFFF"/>
      </a:dk2>
      <a:lt2>
        <a:srgbClr val="92D050"/>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Benutzerdefiniert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D4ECEC6BCA62E4DB566187D7585D4CD" ma:contentTypeVersion="14" ma:contentTypeDescription="Ein neues Dokument erstellen." ma:contentTypeScope="" ma:versionID="e08cb908bf2c26ee807d01f94b30cdbf">
  <xsd:schema xmlns:xsd="http://www.w3.org/2001/XMLSchema" xmlns:xs="http://www.w3.org/2001/XMLSchema" xmlns:p="http://schemas.microsoft.com/office/2006/metadata/properties" xmlns:ns2="47c31507-2017-49a1-a8b4-a2d52a7f09cf" xmlns:ns3="4b4f5136-51cc-40f9-b8ee-994051844e9d" targetNamespace="http://schemas.microsoft.com/office/2006/metadata/properties" ma:root="true" ma:fieldsID="8cbf929a20443c8ac0d636f508f95cd2" ns2:_="" ns3:_="">
    <xsd:import namespace="47c31507-2017-49a1-a8b4-a2d52a7f09cf"/>
    <xsd:import namespace="4b4f5136-51cc-40f9-b8ee-994051844e9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31507-2017-49a1-a8b4-a2d52a7f0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6eb20c4f-c5c2-492b-9954-d638c64bfe9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4f5136-51cc-40f9-b8ee-994051844e9d"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3e0cf284-36bf-4552-9f96-7d1ca428e497}" ma:internalName="TaxCatchAll" ma:showField="CatchAllData" ma:web="4b4f5136-51cc-40f9-b8ee-994051844e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Control xmlns="http://schemas.microsoft.com/VisualStudio/2011/storyboarding/control">
  <Id Name="782b6d6d-4ab4-4591-b38d-465207773355" Revision="1" Stencil="System.MyShapes" StencilVersion="1.0"/>
</Control>
</file>

<file path=customXml/item11.xml><?xml version="1.0" encoding="utf-8"?>
<?mso-contentType ?>
<FormTemplates xmlns="http://schemas.microsoft.com/sharepoint/v3/contenttype/forms">
  <Display>DocumentLibraryForm</Display>
  <Edit>DocumentLibraryForm</Edit>
  <New>DocumentLibraryForm</New>
</FormTemplates>
</file>

<file path=customXml/item12.xml><?xml version="1.0" encoding="utf-8"?>
<Control xmlns="http://schemas.microsoft.com/VisualStudio/2011/storyboarding/control">
  <Id Name="a3de60e0-5cdb-4b44-b9d1-eb570cde3af4" Revision="2" Stencil="System.MyShapes" StencilVersion="1.0"/>
</Control>
</file>

<file path=customXml/item13.xml><?xml version="1.0" encoding="utf-8"?>
<Control xmlns="http://schemas.microsoft.com/VisualStudio/2011/storyboarding/control">
  <Id Name="a3de60e0-5cdb-4b44-b9d1-eb570cde3af4" Revision="1" Stencil="System.MyShapes" StencilVersion="1.0"/>
</Control>
</file>

<file path=customXml/item2.xml><?xml version="1.0" encoding="utf-8"?>
<Control xmlns="http://schemas.microsoft.com/VisualStudio/2011/storyboarding/control">
  <Id Name="3682b783-1ee3-4c4e-b21c-6736bd95551f" Revision="1" Stencil="System.MyShapes" StencilVersion="1.0"/>
</Control>
</file>

<file path=customXml/item3.xml><?xml version="1.0" encoding="utf-8"?>
<Control xmlns="http://schemas.microsoft.com/VisualStudio/2011/storyboarding/control">
  <Id Name="3682b783-1ee3-4c4e-b21c-6736bd95551f" Revision="2" Stencil="System.MyShapes" StencilVersion="1.0"/>
</Control>
</file>

<file path=customXml/item4.xml><?xml version="1.0" encoding="utf-8"?>
<Control xmlns="http://schemas.microsoft.com/VisualStudio/2011/storyboarding/control">
  <Id Name="3682b783-1ee3-4c4e-b21c-6736bd95551f" Revision="2" Stencil="System.MyShapes" StencilVersion="1.0"/>
</Control>
</file>

<file path=customXml/item5.xml><?xml version="1.0" encoding="utf-8"?>
<Control xmlns="http://schemas.microsoft.com/VisualStudio/2011/storyboarding/control">
  <Id Name="System.Storyboarding.Common.Text" Revision="1" Stencil="System.Storyboarding.Common" StencilVersion="0.1"/>
</Control>
</file>

<file path=customXml/item6.xml><?xml version="1.0" encoding="utf-8"?>
<Control xmlns="http://schemas.microsoft.com/VisualStudio/2011/storyboarding/control">
  <Id Name="a3de60e0-5cdb-4b44-b9d1-eb570cde3af4" Revision="2" Stencil="System.MyShapes" StencilVersion="1.0"/>
</Control>
</file>

<file path=customXml/item7.xml><?xml version="1.0" encoding="utf-8"?>
<p:properties xmlns:p="http://schemas.microsoft.com/office/2006/metadata/properties" xmlns:xsi="http://www.w3.org/2001/XMLSchema-instance" xmlns:pc="http://schemas.microsoft.com/office/infopath/2007/PartnerControls">
  <documentManagement>
    <lcf76f155ced4ddcb4097134ff3c332f xmlns="47c31507-2017-49a1-a8b4-a2d52a7f09cf">
      <Terms xmlns="http://schemas.microsoft.com/office/infopath/2007/PartnerControls"/>
    </lcf76f155ced4ddcb4097134ff3c332f>
    <TaxCatchAll xmlns="4b4f5136-51cc-40f9-b8ee-994051844e9d" xsi:nil="true"/>
  </documentManagement>
</p:properties>
</file>

<file path=customXml/item8.xml><?xml version="1.0" encoding="utf-8"?>
<Control xmlns="http://schemas.microsoft.com/VisualStudio/2011/storyboarding/control">
  <Id Name="3682b783-1ee3-4c4e-b21c-6736bd95551f" Revision="2" Stencil="System.MyShapes" StencilVersion="1.0"/>
</Control>
</file>

<file path=customXml/item9.xml><?xml version="1.0" encoding="utf-8"?>
<Control xmlns="http://schemas.microsoft.com/VisualStudio/2011/storyboarding/control">
  <Id Name="System.Storyboarding.Common.Text" Revision="1" Stencil="System.Storyboarding.Common" StencilVersion="0.1"/>
</Control>
</file>

<file path=customXml/itemProps1.xml><?xml version="1.0" encoding="utf-8"?>
<ds:datastoreItem xmlns:ds="http://schemas.openxmlformats.org/officeDocument/2006/customXml" ds:itemID="{406EA2EB-B92A-4B52-8B6F-66757B62D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c31507-2017-49a1-a8b4-a2d52a7f09cf"/>
    <ds:schemaRef ds:uri="4b4f5136-51cc-40f9-b8ee-994051844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B385B46F-DC37-4E36-88C6-A520975FA83D}">
  <ds:schemaRefs>
    <ds:schemaRef ds:uri="http://schemas.microsoft.com/VisualStudio/2011/storyboarding/control"/>
  </ds:schemaRefs>
</ds:datastoreItem>
</file>

<file path=customXml/itemProps11.xml><?xml version="1.0" encoding="utf-8"?>
<ds:datastoreItem xmlns:ds="http://schemas.openxmlformats.org/officeDocument/2006/customXml" ds:itemID="{7B5081BD-92AB-4619-BFFE-C38C734E2793}">
  <ds:schemaRefs>
    <ds:schemaRef ds:uri="http://schemas.microsoft.com/sharepoint/v3/contenttype/forms"/>
  </ds:schemaRefs>
</ds:datastoreItem>
</file>

<file path=customXml/itemProps12.xml><?xml version="1.0" encoding="utf-8"?>
<ds:datastoreItem xmlns:ds="http://schemas.openxmlformats.org/officeDocument/2006/customXml" ds:itemID="{1B5F96B0-8A4D-4B7D-94CA-FDE912DB89B5}">
  <ds:schemaRefs>
    <ds:schemaRef ds:uri="http://schemas.microsoft.com/VisualStudio/2011/storyboarding/control"/>
  </ds:schemaRefs>
</ds:datastoreItem>
</file>

<file path=customXml/itemProps13.xml><?xml version="1.0" encoding="utf-8"?>
<ds:datastoreItem xmlns:ds="http://schemas.openxmlformats.org/officeDocument/2006/customXml" ds:itemID="{AE9414AD-199E-4924-8E3F-B16B338313ED}">
  <ds:schemaRefs>
    <ds:schemaRef ds:uri="http://schemas.microsoft.com/VisualStudio/2011/storyboarding/control"/>
  </ds:schemaRefs>
</ds:datastoreItem>
</file>

<file path=customXml/itemProps2.xml><?xml version="1.0" encoding="utf-8"?>
<ds:datastoreItem xmlns:ds="http://schemas.openxmlformats.org/officeDocument/2006/customXml" ds:itemID="{65A7CDB0-199B-4668-98A2-209DE75D6FAD}">
  <ds:schemaRefs>
    <ds:schemaRef ds:uri="http://schemas.microsoft.com/VisualStudio/2011/storyboarding/control"/>
  </ds:schemaRefs>
</ds:datastoreItem>
</file>

<file path=customXml/itemProps3.xml><?xml version="1.0" encoding="utf-8"?>
<ds:datastoreItem xmlns:ds="http://schemas.openxmlformats.org/officeDocument/2006/customXml" ds:itemID="{983DA3D1-5E57-4AF1-AD13-443F60FD6D57}">
  <ds:schemaRefs>
    <ds:schemaRef ds:uri="http://schemas.microsoft.com/VisualStudio/2011/storyboarding/control"/>
  </ds:schemaRefs>
</ds:datastoreItem>
</file>

<file path=customXml/itemProps4.xml><?xml version="1.0" encoding="utf-8"?>
<ds:datastoreItem xmlns:ds="http://schemas.openxmlformats.org/officeDocument/2006/customXml" ds:itemID="{AAD3A396-2E1D-446F-9392-F663233FE9A7}">
  <ds:schemaRefs>
    <ds:schemaRef ds:uri="http://schemas.microsoft.com/VisualStudio/2011/storyboarding/control"/>
  </ds:schemaRefs>
</ds:datastoreItem>
</file>

<file path=customXml/itemProps5.xml><?xml version="1.0" encoding="utf-8"?>
<ds:datastoreItem xmlns:ds="http://schemas.openxmlformats.org/officeDocument/2006/customXml" ds:itemID="{CF23891F-71C3-41D7-9B26-4DE5CB23EF14}">
  <ds:schemaRefs>
    <ds:schemaRef ds:uri="http://schemas.microsoft.com/VisualStudio/2011/storyboarding/control"/>
  </ds:schemaRefs>
</ds:datastoreItem>
</file>

<file path=customXml/itemProps6.xml><?xml version="1.0" encoding="utf-8"?>
<ds:datastoreItem xmlns:ds="http://schemas.openxmlformats.org/officeDocument/2006/customXml" ds:itemID="{80F42BCC-C10F-44FF-9A86-5B532B6BC56E}">
  <ds:schemaRefs>
    <ds:schemaRef ds:uri="http://schemas.microsoft.com/VisualStudio/2011/storyboarding/control"/>
  </ds:schemaRefs>
</ds:datastoreItem>
</file>

<file path=customXml/itemProps7.xml><?xml version="1.0" encoding="utf-8"?>
<ds:datastoreItem xmlns:ds="http://schemas.openxmlformats.org/officeDocument/2006/customXml" ds:itemID="{66E6C2B9-1276-4D9A-8A42-3BB5CEE9A842}">
  <ds:schemaRefs>
    <ds:schemaRef ds:uri="http://schemas.microsoft.com/office/2006/metadata/properties"/>
    <ds:schemaRef ds:uri="http://schemas.microsoft.com/office/infopath/2007/PartnerControls"/>
    <ds:schemaRef ds:uri="47c31507-2017-49a1-a8b4-a2d52a7f09cf"/>
    <ds:schemaRef ds:uri="4b4f5136-51cc-40f9-b8ee-994051844e9d"/>
  </ds:schemaRefs>
</ds:datastoreItem>
</file>

<file path=customXml/itemProps8.xml><?xml version="1.0" encoding="utf-8"?>
<ds:datastoreItem xmlns:ds="http://schemas.openxmlformats.org/officeDocument/2006/customXml" ds:itemID="{A8C078C1-0B12-4471-BF5F-BD3F47E781D2}">
  <ds:schemaRefs>
    <ds:schemaRef ds:uri="http://schemas.microsoft.com/VisualStudio/2011/storyboarding/control"/>
  </ds:schemaRefs>
</ds:datastoreItem>
</file>

<file path=customXml/itemProps9.xml><?xml version="1.0" encoding="utf-8"?>
<ds:datastoreItem xmlns:ds="http://schemas.openxmlformats.org/officeDocument/2006/customXml" ds:itemID="{FA9096D8-2D57-43E7-BC78-302734CDABF3}">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0</TotalTime>
  <Words>2658</Words>
  <Application>Microsoft Office PowerPoint</Application>
  <PresentationFormat>Widescreen</PresentationFormat>
  <Paragraphs>224</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Paula Schneider</dc:creator>
  <cp:lastModifiedBy>Paula Schneider</cp:lastModifiedBy>
  <cp:revision>77</cp:revision>
  <dcterms:created xsi:type="dcterms:W3CDTF">2024-11-18T08:34:02Z</dcterms:created>
  <dcterms:modified xsi:type="dcterms:W3CDTF">2025-06-05T11:07:05Z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0x0101008D4ECEC6BCA62E4DB566187D7585D4CD</vt:lpwstr>
  </property>
  <property fmtid="{D5CDD505-2E9C-101B-9397-08002B2CF9AE}" pid="4" name="MediaServiceImageTags">
    <vt:lpwstr/>
  </property>
</Properties>
</file>