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6.xml" ContentType="application/vnd.openxmlformats-officedocument.customXmlProperties+xml"/>
  <Override PartName="/customXml/itemProps8.xml" ContentType="application/vnd.openxmlformats-officedocument.customXmlProperties+xml"/>
  <Override PartName="/customXml/itemProps10.xml" ContentType="application/vnd.openxmlformats-officedocument.customXmlProperties+xml"/>
  <Override PartName="/customXml/itemProps9.xml" ContentType="application/vnd.openxmlformats-officedocument.customXmlProperties+xml"/>
  <Override PartName="/customXml/itemProps7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1"/>
  </p:sldMasterIdLst>
  <p:notesMasterIdLst>
    <p:notesMasterId r:id="rId28"/>
  </p:notesMasterIdLst>
  <p:handoutMasterIdLst>
    <p:handoutMasterId r:id="rId29"/>
  </p:handoutMasterIdLst>
  <p:sldIdLst>
    <p:sldId id="279" r:id="rId12"/>
    <p:sldId id="281" r:id="rId13"/>
    <p:sldId id="282" r:id="rId14"/>
    <p:sldId id="280" r:id="rId15"/>
    <p:sldId id="301" r:id="rId16"/>
    <p:sldId id="283" r:id="rId17"/>
    <p:sldId id="299" r:id="rId18"/>
    <p:sldId id="294" r:id="rId19"/>
    <p:sldId id="295" r:id="rId20"/>
    <p:sldId id="296" r:id="rId21"/>
    <p:sldId id="297" r:id="rId22"/>
    <p:sldId id="293" r:id="rId23"/>
    <p:sldId id="298" r:id="rId24"/>
    <p:sldId id="303" r:id="rId25"/>
    <p:sldId id="304" r:id="rId26"/>
    <p:sldId id="285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C"/>
    <a:srgbClr val="004992"/>
    <a:srgbClr val="0058B0"/>
    <a:srgbClr val="004080"/>
    <a:srgbClr val="005AB4"/>
    <a:srgbClr val="597A9B"/>
    <a:srgbClr val="00417D"/>
    <a:srgbClr val="014183"/>
    <a:srgbClr val="083D76"/>
    <a:srgbClr val="01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72962" autoAdjust="0"/>
  </p:normalViewPr>
  <p:slideViewPr>
    <p:cSldViewPr snapToGrid="0">
      <p:cViewPr varScale="1">
        <p:scale>
          <a:sx n="81" d="100"/>
          <a:sy n="81" d="100"/>
        </p:scale>
        <p:origin x="20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customXml" Target="../customXml/item11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13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35" Type="http://schemas.openxmlformats.org/officeDocument/2006/relationships/customXml" Target="../customXml/item12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9BD0853-5E7A-E162-6350-76D81318BE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A82030-9E95-5060-9C31-67A7718223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EC7D6-E041-4168-A6E2-9DCACDA9866C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46B109-C128-4AC2-6989-42F7227362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D8DECB-A6C0-0E50-9348-E8170862D6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D652D-FEF3-4603-88A6-8FB90295F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7174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B527A-142C-408D-A25C-79B9FA05A8D3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E2EEE-6FAC-49E6-99E4-39EFDC209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0456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Willkommen zum Modul: Effizienz in der Fertigung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036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https://www.rolandberger.com/de/Insights/Publications/Ans%C3%A4tze-zur-Kreislaufwirtschaft-f%C3%BCr-Industrieunternehmen-2.html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https://www.circularise.com/blogs/r-strategies-for-a-circular-economy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[eigentlich alles Wiederholung]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Fokus von Kreislaufwirtschaft auf 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Minimieren von Abfall und Maximieren von Ressourceneffizienz </a:t>
            </a:r>
            <a:r>
              <a:rPr lang="de-DE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(zeigt sich in der euch bekannten R-Strategie. Hervorzuheben hier nochmals die 4 </a:t>
            </a:r>
            <a:r>
              <a:rPr lang="de-DE" sz="12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de-DE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Reuse (Wiederverwendung), </a:t>
            </a:r>
            <a:r>
              <a:rPr lang="de-DE" sz="12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r>
              <a:rPr lang="de-DE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(Reparatur), </a:t>
            </a:r>
            <a:r>
              <a:rPr lang="de-DE" sz="12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Refurbish</a:t>
            </a:r>
            <a:r>
              <a:rPr lang="de-DE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(Aufbereitung) und Recycling [nachfolgend die Wiederholung dazu)]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Reuse: </a:t>
            </a:r>
            <a:r>
              <a:rPr lang="de-DE" sz="120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Getriebeteile, die noch funktionsfähig sind, werden erneut verwendet, ohne wesentliche Änderungen vorzunehmen.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Repair: </a:t>
            </a:r>
            <a:r>
              <a:rPr lang="de-DE" sz="120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Defekte Getriebeteile werden repariert, um ihre ursprüngliche Funktion wiederherzustellen. Dies kann den Austausch von Lagern oder Zahnrädern umfassen.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Refurbish: </a:t>
            </a:r>
            <a:r>
              <a:rPr lang="de-DE" sz="120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Getriebeteile werden gründlich überprüft, gereinigt und bei Bedarf repariert, um sie in einen neuwertigen Zustand zu versetzen.</a:t>
            </a:r>
            <a:endParaRPr lang="de-DE" sz="1200" kern="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Recycle: Abfälle in neue Produkte oder Materialien verwerten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Effizienteste Punkte der Kreislaufwirtschaft: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Reuse (Wiederverwendung): höchste Emissionsreduzierung (</a:t>
            </a:r>
            <a:r>
              <a:rPr lang="de-DE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verlängern der Lebensdauer von Produkten und Bedarf an neuen Materialien verringern)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Repair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(Reparatur): Abfälle minimieren, Lebensdauer verlängern durch reparieren kaputter Teile oder Produkte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Refurbish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(Aufbereitung): verlängert Nutzungsdauer und Wert durch aufbereiten abgenutzter/veralteter Produkte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Recycling: Lebenszyklus schließen und Abfall vermeiden (wertvolle Materialien zurückgewonnen und wiederverwendet)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Generell sorgen die Punkte vor allem für Verringerung der Umweltbelastung und für die Steigerung der Rohstoffeffizienz (all das natürlich auch um wettbewerbsfähig zu bleiben)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9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https://konfuzio.com/de/supply-chain-management-lieferkettenoptimierung/</a:t>
            </a:r>
          </a:p>
          <a:p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https://www.mecalux.de/blog/effizienz-lieferkette</a:t>
            </a:r>
          </a:p>
          <a:p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Lieferkettenoptimierung = von der Beschaffung der Rohstoffe bis zur Auslieferung des fertigen Produkts an den Endkunden alles optimieren (verschiedenen Prozesse und Akteure verbinden und synchronisieren)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Ziele: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 senken (</a:t>
            </a: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weniger Überbestände=weniger Lagerkosten=weniger Gesamtkosten)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Flexibilität steigern (kann sich externen Faktoren anpassen-</a:t>
            </a: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Just-In-Time-Versorgung)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Qualitätsverbesserung (integrierte Kontrollen mit festen Kriterien)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Kundenorientierung: Produkte in verkürzten Zyklen in richtiger Menge und Qualität an Kunden)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KI-basierte Software für Optimierungsprozesse am effizientesten (hat </a:t>
            </a:r>
            <a:r>
              <a:rPr lang="de-DE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Zugang zum Waren-, Informations- und Finanzfluss, um alles gleichzeitig zu koordinieren) mit IoT verbunden </a:t>
            </a:r>
            <a:r>
              <a:rPr lang="de-DE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damit p</a:t>
            </a:r>
            <a:r>
              <a:rPr lang="de-DE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räzise Analyse großer Datenmengen in Echtzeit, die Automatisierung komplexer Operationen in der Logistik sowie die Optimierung von Entscheidungsprozessen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Automatisierung: im Lager sinnvoll mit z.B. Regalbediengeräten oder Förderbändern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372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Azubis sollen auf die Zettel ein Thema der Effizienz, das wir heute behandelt haben, aufschreiben. (jeder einen Zettel beschriften und an die Pinnwand/Whiteboard hängen)</a:t>
            </a:r>
          </a:p>
          <a:p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Schafft ihr es alle Punkte aufzuzählen?</a:t>
            </a:r>
          </a:p>
          <a:p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Geht gemeinsam die Zettel durch und lasst dabei die Azubis das Thema, das sie aufgeschrieben haben mit eigenen Worten erklären.</a:t>
            </a:r>
          </a:p>
          <a:p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988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C21A-B242-BCF3-DB67-302FB99B2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1851A42-1A82-C3F3-22FE-0D691AF5C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A487E9B-2ACA-9B49-0DEF-5FB7A1D56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sind die Arten von Effizienz, die wir heute durchgesprochen haben: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Materialeffizienz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Energieeffizienz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Management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 von digitalen Technologien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Kreislaufwirtschaft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Lieferkettenoptimierung</a:t>
            </a:r>
          </a:p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Habt ihr noch Fragen?</a:t>
            </a:r>
          </a:p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27BF1C-3B0E-14B9-28A4-4850D22014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96480-7A23-3BA7-3CB0-FD9716135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542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Vielen Dank für Ihre Zeit und Aufmerksamkeit. Ich hoffe Sie konnten ein paar neue Informationen mitnehmen.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61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8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Sammeln wir in Stichpunkten eure Gedanken: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Woran denkst du, wenn du „Effizienz in der Fertigung“ hörst?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allem wenn du an die gehörten Module denkst und was du dort bereits alles gelernt hast wie was alles für Nachhaltigkeit in der Fertigung beitragen kann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[Menti-Code und QR-Code einfügen]</a:t>
            </a:r>
          </a:p>
          <a:p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306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Heute beschäftigen wir uns mit Effizienz in ganz verschieden Arten: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Materialeffizienz (Optimierung von Produktionsprozessen /Ressourcenschonung)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Energieeffizienz (durch Maschinen und Prozesse optimieren)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Lean Management (schlanke Produktion: Verschwendung in allen Formen minimieren)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Einsatz von digitalen Technologien (KI/</a:t>
            </a:r>
            <a:r>
              <a:rPr lang="de-DE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IIoT</a:t>
            </a:r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(für effiziente Überwachung)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Kreislaufwirtschaft (Recycling integrieren, generell weniger Abfall)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Lieferkettenoptimierung (reduzieren von Transportwegen/-kosten)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52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 bedeutet Effizienz und was ist der Unterschied zu Effektivität?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Schaut das Bild links an: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Effektiv=richtige Dinge tun (Ergebnis passt am Ende, aber weg nicht immer der sinnvollste oder schnellste)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Effizient=die Dinge richtig tun (also gewünschtes Ergebnis und das mit dem besten sowie schnellsten weg)</a:t>
            </a:r>
          </a:p>
          <a:p>
            <a:pPr marL="171450" lvl="0" indent="-171450" algn="l" defTabSz="914400" rtl="0" eaLnBrk="1" latinLnBrk="0" hangingPunct="1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lvl="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genau deswegen will man auch in der Fertigung den effizientesten Weg wählen und nicht den effektivsten</a:t>
            </a:r>
          </a:p>
          <a:p>
            <a:pPr marL="171450" lvl="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Effizienz übt sich in verschiedenen Bereichen aus (ein paar davon werden auf den nachfolgenden Folien betrachtet)</a:t>
            </a:r>
            <a:endParaRPr lang="de-DE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63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https://www.umweltpakt.bayern.de/abfall/fachwissen/270/materialeffizienz-weniger-mehr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Materialeffizienz=Relation von Produkt-Output zu Material-Input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 Ressourcen zu schonen und Umwelt zu entlasten im Bezug auf Rohstoffbereitstellung, Produktion und Entsorgung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Wie?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Produktionsprozesse optimieren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Produktdesign sowie Konstruktionen optimieren (mit Leichtbau oder Ökodesign)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Mehr Werkstoffrecycling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Auslastung sowie Nutzungsdauer erhöhen (von Anlagen und natürlich auch Produkten)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Fertigungsumfeld optimieren (Lager oder Verpackungen)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Planung und Methoden anwenden (Materialflusskostenrechnung usw.)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136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https://upp-kassel.de/wp-content/uploads/2013/09/Praxisleitfaden-Energieeffizienz-in-der-Produktion.pdf</a:t>
            </a:r>
          </a:p>
          <a:p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Energieeffizienz=Verhältnis von Energieaufnahme zu Energienutzen in einem System 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Reduzierung von Treibhausgasen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führt zu erhöhter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Wirtschaftlichkeit da finanzielle Mittel eingespart werden (ob als Rohstoffe, die eingekauft werden müssen oder Energie an sich die in Form von Strom etc. in die Maschine fließt)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Hier also sowohl direkt als auch indirekte Einsparung von Energie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Wie kann man die Energieeffizienz steigern?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Energie- und Produktionsdaten verknüpfen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Damit effizienter Maschinen sowie Prozesse optimieren</a:t>
            </a:r>
          </a:p>
          <a:p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120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https://ifm-business.de/aktuelles/business-news/was-ist-lean-management-definition-methoden.html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Lean Management (schlanke Produktion-theoretisch ein Managementansatz): zielt darauf ab, </a:t>
            </a:r>
            <a:r>
              <a:rPr lang="de-DE" b="0" i="0" dirty="0">
                <a:solidFill>
                  <a:srgbClr val="2A45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Prozesse durch die Vermeidung von „Verschwendung“ zu optimieren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Ziel: </a:t>
            </a:r>
            <a:r>
              <a:rPr lang="de-DE" b="0" i="0" dirty="0">
                <a:solidFill>
                  <a:srgbClr val="2A45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Ressourcen effizienter einzusetzen und gleichzeitig die Zufriedenheit von </a:t>
            </a:r>
            <a:r>
              <a:rPr lang="de-DE" b="0" i="0" dirty="0" err="1">
                <a:solidFill>
                  <a:srgbClr val="2A45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Kund:innen</a:t>
            </a:r>
            <a:r>
              <a:rPr lang="de-DE" b="0" i="0" dirty="0">
                <a:solidFill>
                  <a:srgbClr val="2A45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zu maximieren (dafür gesamten Wertstrom analysieren)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A45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Verschwendung (</a:t>
            </a:r>
            <a:r>
              <a:rPr lang="de-DE" b="0" i="0" dirty="0" err="1">
                <a:solidFill>
                  <a:srgbClr val="2A45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Muda</a:t>
            </a:r>
            <a:r>
              <a:rPr lang="de-DE" b="0" i="0" dirty="0">
                <a:solidFill>
                  <a:srgbClr val="2A45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Bild links): Es gibt viele Arten. Nicht nur Verschwendung durch Materialverbrauch (physisch) sondern auch durch Wartezeiten </a:t>
            </a:r>
            <a:r>
              <a:rPr lang="de-DE" b="0" i="0" dirty="0" err="1">
                <a:solidFill>
                  <a:srgbClr val="2A45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de-DE" b="0" i="0" dirty="0">
              <a:solidFill>
                <a:srgbClr val="2A45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A45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Beispielhafte Methode von Lean Management: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A45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Kanban (Karte/Tafel): Aufgaben unterteilt in Stapel und nach Pull-Prinzip neue Aufgabe nachgezogen wenn Platz frei (Bild rechts: Stapel 1: welche Aufgaben sind noch unbearbeitet; Stapel 2: welche Aufgaben hat man in Bearbeitung; Stapel 3: welche Aufgaben wurden abgeschlossen)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2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https://www.ptc.com/de/blogs/iiot/digitalization-in-manufacturing</a:t>
            </a:r>
          </a:p>
          <a:p>
            <a:pPr marL="171450" indent="-171450">
              <a:buFontTx/>
              <a:buChar char="-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Industrie 4.0: digitale Transformation in Unternehmen (mehr Industrielle Internet der Dinge –Technologien benutzen)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Warum sollte man die Fertigung digitalisieren?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Datengetriebene Abläufe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Gesteigerte Gewinne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Bessere Anwendung für Kunden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Gesteigerte Innovation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Verbesserte Wettbewerbsfähigkeit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Beispiele von Digitalisierung in der Fertigung: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Industrielle IoT-Sensoren (</a:t>
            </a:r>
            <a:r>
              <a:rPr lang="de-DE" b="0" i="0" dirty="0">
                <a:solidFill>
                  <a:srgbClr val="323B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vernetzte intelligente Sensoren sowie Betätigungselemente, um Menschen, Produkte und Prozesse miteinander zu verbinden)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Maintenance (vorausschauende Wartung: </a:t>
            </a:r>
            <a:r>
              <a:rPr lang="de-DE" b="0" i="0" dirty="0">
                <a:solidFill>
                  <a:srgbClr val="323B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analysiert kontinuierlich den Zustand von vernetzten Anlagen und Geräten, um die Wahrscheinlichkeit von ungeplanten Ausfallzeiten oder Maschinenausfällen zu verringern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Intelligente Fertigung (Smart Manufacturing: </a:t>
            </a:r>
            <a:r>
              <a:rPr lang="de-DE" b="0" i="0" dirty="0">
                <a:solidFill>
                  <a:srgbClr val="323B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verschiedene Strategien zur kontinuierlichen Verbesserung z.B. Lagerbestände je nach Auftrags- und Produktionsvolumen automatisiert koordiniert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bewirkt das?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Höhere Qualität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Mehr Sicherheit (Echtzeitüberwachung)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Maximierter Durchsatz in der Fertigung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Mehr Nachhaltigkeit (von Produktdesign über Technik in der Fertigung)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Nachhaltiges Design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Material, Prozesse und Logistik werden berücksichtigt und eingespart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Unternehmen Druck ausgesetzt Emissionen gering zu halten 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IIoT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-Technologien liefern mehr Einblicke und beseitigen so Ineffizienz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914400" lvl="2" indent="0">
              <a:buFontTx/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46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D914630-E206-64DB-FDF0-406A9024BBF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391"/>
          <a:stretch/>
        </p:blipFill>
        <p:spPr bwMode="auto">
          <a:xfrm>
            <a:off x="2292573" y="0"/>
            <a:ext cx="9899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ussdiagramm: Verzögerung 6">
            <a:extLst>
              <a:ext uri="{FF2B5EF4-FFF2-40B4-BE49-F238E27FC236}">
                <a16:creationId xmlns:a16="http://schemas.microsoft.com/office/drawing/2014/main" id="{67AEA439-D1CE-8696-50AF-C599BDAF7B00}"/>
              </a:ext>
            </a:extLst>
          </p:cNvPr>
          <p:cNvSpPr/>
          <p:nvPr userDrawn="1"/>
        </p:nvSpPr>
        <p:spPr bwMode="gray">
          <a:xfrm>
            <a:off x="0" y="0"/>
            <a:ext cx="5417040" cy="6858000"/>
          </a:xfrm>
          <a:prstGeom prst="flowChartDelay">
            <a:avLst/>
          </a:prstGeom>
          <a:solidFill>
            <a:srgbClr val="003B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Arial" panose="020B0604020202020204"/>
              <a:cs typeface="Arial"/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4AA5BFE9-BAB4-93DA-8DC1-B6B030ABA40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74672" y="6617933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XXX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E63E7786-C120-9B21-7602-2BBB2F79FCC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121231" y="6617933"/>
            <a:ext cx="488950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1588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tabLst/>
              <a:defRPr sz="700" kern="1200">
                <a:noFill/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fld id="{8E91F6B7-D9DD-40B9-8E0F-7B4E75E5DBFB}" type="datetime1">
              <a:rPr lang="en-US" smtClean="0">
                <a:latin typeface="Arial"/>
                <a:cs typeface="Arial"/>
              </a:rPr>
              <a:pPr/>
              <a:t>4/4/2025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70B22B3-3431-0F6D-EE8C-931AC1CA1421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74715" y="1963222"/>
            <a:ext cx="4320000" cy="59295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Workshop zum Thema: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F86FEF-46AA-2AFC-D43B-733619AC9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715" y="2569369"/>
            <a:ext cx="5019957" cy="1719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>
                <a:solidFill>
                  <a:srgbClr val="92D050"/>
                </a:solidFill>
              </a:defRPr>
            </a:lvl1pPr>
          </a:lstStyle>
          <a:p>
            <a:pPr lvl="0"/>
            <a:r>
              <a:rPr lang="de-DE" sz="3000" dirty="0"/>
              <a:t>[Thema]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2534C0-2113-66F8-7F6D-67E8F25A1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776" y="5500500"/>
            <a:ext cx="4320000" cy="39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z="1800" dirty="0"/>
              <a:t>X</a:t>
            </a:r>
            <a:endParaRPr lang="de-DE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C289934-83D1-27E3-87FE-BFE7D174C28A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29775" y="5116530"/>
            <a:ext cx="4320000" cy="36312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800" dirty="0"/>
              <a:t> Gehalten von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749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übersich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BB5E10C-06D9-5DDB-3620-4F5FB8A07011}"/>
              </a:ext>
            </a:extLst>
          </p:cNvPr>
          <p:cNvSpPr/>
          <p:nvPr userDrawn="1"/>
        </p:nvSpPr>
        <p:spPr>
          <a:xfrm>
            <a:off x="-1" y="1736725"/>
            <a:ext cx="12192000" cy="4900421"/>
          </a:xfrm>
          <a:prstGeom prst="rect">
            <a:avLst/>
          </a:prstGeom>
          <a:gradFill flip="none" rotWithShape="1">
            <a:gsLst>
              <a:gs pos="65000">
                <a:srgbClr val="004080"/>
              </a:gs>
              <a:gs pos="86000">
                <a:srgbClr val="004992"/>
              </a:gs>
              <a:gs pos="100000">
                <a:srgbClr val="005AB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73D3982-8F58-0801-0D87-028BB8011A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68573187"/>
              </p:ext>
            </p:extLst>
          </p:nvPr>
        </p:nvGraphicFramePr>
        <p:xfrm>
          <a:off x="4038600" y="1954342"/>
          <a:ext cx="7956268" cy="4465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52544602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656027740"/>
                    </a:ext>
                  </a:extLst>
                </a:gridCol>
                <a:gridCol w="5508268">
                  <a:extLst>
                    <a:ext uri="{9D8B030D-6E8A-4147-A177-3AD203B41FA5}">
                      <a16:colId xmlns:a16="http://schemas.microsoft.com/office/drawing/2014/main" val="3339739263"/>
                    </a:ext>
                  </a:extLst>
                </a:gridCol>
              </a:tblGrid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Inhalte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4234055"/>
                  </a:ext>
                </a:extLst>
              </a:tr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Dauer</a:t>
                      </a:r>
                      <a:r>
                        <a:rPr lang="de-DE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377231"/>
                  </a:ext>
                </a:extLst>
              </a:tr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Benötigte</a:t>
                      </a:r>
                      <a:r>
                        <a:rPr lang="de-DE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Materialien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1940001"/>
                  </a:ext>
                </a:extLst>
              </a:tr>
            </a:tbl>
          </a:graphicData>
        </a:graphic>
      </p:graphicFrame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D11B3263-6E03-2789-D680-AD3C4C2B76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954345"/>
            <a:ext cx="3800476" cy="4465179"/>
          </a:xfrm>
          <a:prstGeom prst="flowChartDelay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B53BA487-47BF-A298-16A0-A610A4C469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05F3F739-ACB5-A682-D7FC-2D78CBF307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8ABE81E-4B6C-06B3-78DB-0ECA12A06D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82528" y="1954339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pic>
        <p:nvPicPr>
          <p:cNvPr id="9" name="Grafik 8" descr="Liste Silhouette">
            <a:extLst>
              <a:ext uri="{FF2B5EF4-FFF2-40B4-BE49-F238E27FC236}">
                <a16:creationId xmlns:a16="http://schemas.microsoft.com/office/drawing/2014/main" id="{43F95B94-0A07-9DF6-59E0-62CED40D6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7885" y="2453634"/>
            <a:ext cx="468000" cy="468000"/>
          </a:xfrm>
          <a:prstGeom prst="rect">
            <a:avLst/>
          </a:prstGeom>
        </p:spPr>
      </p:pic>
      <p:grpSp>
        <p:nvGrpSpPr>
          <p:cNvPr id="10" name="Grafik 11" descr="Uhr Silhouette">
            <a:extLst>
              <a:ext uri="{FF2B5EF4-FFF2-40B4-BE49-F238E27FC236}">
                <a16:creationId xmlns:a16="http://schemas.microsoft.com/office/drawing/2014/main" id="{5A6F0F49-4C96-CE6A-F341-0D18F48ABF2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67885" y="3952930"/>
            <a:ext cx="468000" cy="468000"/>
            <a:chOff x="-507365" y="3476637"/>
            <a:chExt cx="628650" cy="628650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7D507699-4979-BB8D-AE7F-187635A8B5C0}"/>
                </a:ext>
              </a:extLst>
            </p:cNvPr>
            <p:cNvSpPr/>
            <p:nvPr/>
          </p:nvSpPr>
          <p:spPr>
            <a:xfrm>
              <a:off x="-202565" y="3609987"/>
              <a:ext cx="149609" cy="321059"/>
            </a:xfrm>
            <a:custGeom>
              <a:avLst/>
              <a:gdLst>
                <a:gd name="connsiteX0" fmla="*/ 136141 w 149609"/>
                <a:gd name="connsiteY0" fmla="*/ 321059 h 321059"/>
                <a:gd name="connsiteX1" fmla="*/ 2791 w 149609"/>
                <a:gd name="connsiteY1" fmla="*/ 187709 h 321059"/>
                <a:gd name="connsiteX2" fmla="*/ 0 w 149609"/>
                <a:gd name="connsiteY2" fmla="*/ 180975 h 321059"/>
                <a:gd name="connsiteX3" fmla="*/ 0 w 149609"/>
                <a:gd name="connsiteY3" fmla="*/ 0 h 321059"/>
                <a:gd name="connsiteX4" fmla="*/ 19050 w 149609"/>
                <a:gd name="connsiteY4" fmla="*/ 0 h 321059"/>
                <a:gd name="connsiteX5" fmla="*/ 19050 w 149609"/>
                <a:gd name="connsiteY5" fmla="*/ 177032 h 321059"/>
                <a:gd name="connsiteX6" fmla="*/ 149609 w 149609"/>
                <a:gd name="connsiteY6" fmla="*/ 307591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09" h="321059">
                  <a:moveTo>
                    <a:pt x="136141" y="321059"/>
                  </a:moveTo>
                  <a:lnTo>
                    <a:pt x="2791" y="187709"/>
                  </a:lnTo>
                  <a:cubicBezTo>
                    <a:pt x="1004" y="185923"/>
                    <a:pt x="1" y="183501"/>
                    <a:pt x="0" y="180975"/>
                  </a:cubicBezTo>
                  <a:lnTo>
                    <a:pt x="0" y="0"/>
                  </a:lnTo>
                  <a:lnTo>
                    <a:pt x="19050" y="0"/>
                  </a:lnTo>
                  <a:lnTo>
                    <a:pt x="19050" y="177032"/>
                  </a:lnTo>
                  <a:lnTo>
                    <a:pt x="149609" y="3075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3478F8E-CBE4-D8D9-1857-114C34FF9C12}"/>
                </a:ext>
              </a:extLst>
            </p:cNvPr>
            <p:cNvSpPr/>
            <p:nvPr/>
          </p:nvSpPr>
          <p:spPr>
            <a:xfrm>
              <a:off x="-507365" y="3476637"/>
              <a:ext cx="628650" cy="628650"/>
            </a:xfrm>
            <a:custGeom>
              <a:avLst/>
              <a:gdLst>
                <a:gd name="connsiteX0" fmla="*/ 314325 w 628650"/>
                <a:gd name="connsiteY0" fmla="*/ 628650 h 628650"/>
                <a:gd name="connsiteX1" fmla="*/ 0 w 628650"/>
                <a:gd name="connsiteY1" fmla="*/ 314325 h 628650"/>
                <a:gd name="connsiteX2" fmla="*/ 314325 w 628650"/>
                <a:gd name="connsiteY2" fmla="*/ 0 h 628650"/>
                <a:gd name="connsiteX3" fmla="*/ 628650 w 628650"/>
                <a:gd name="connsiteY3" fmla="*/ 314325 h 628650"/>
                <a:gd name="connsiteX4" fmla="*/ 314325 w 628650"/>
                <a:gd name="connsiteY4" fmla="*/ 628650 h 628650"/>
                <a:gd name="connsiteX5" fmla="*/ 314325 w 628650"/>
                <a:gd name="connsiteY5" fmla="*/ 19050 h 628650"/>
                <a:gd name="connsiteX6" fmla="*/ 19050 w 628650"/>
                <a:gd name="connsiteY6" fmla="*/ 314325 h 628650"/>
                <a:gd name="connsiteX7" fmla="*/ 314325 w 628650"/>
                <a:gd name="connsiteY7" fmla="*/ 609600 h 628650"/>
                <a:gd name="connsiteX8" fmla="*/ 609600 w 628650"/>
                <a:gd name="connsiteY8" fmla="*/ 314325 h 628650"/>
                <a:gd name="connsiteX9" fmla="*/ 314325 w 628650"/>
                <a:gd name="connsiteY9" fmla="*/ 190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4325" y="628650"/>
                  </a:moveTo>
                  <a:cubicBezTo>
                    <a:pt x="140728" y="628650"/>
                    <a:pt x="0" y="487922"/>
                    <a:pt x="0" y="314325"/>
                  </a:cubicBezTo>
                  <a:cubicBezTo>
                    <a:pt x="0" y="140728"/>
                    <a:pt x="140728" y="0"/>
                    <a:pt x="314325" y="0"/>
                  </a:cubicBezTo>
                  <a:cubicBezTo>
                    <a:pt x="487922" y="0"/>
                    <a:pt x="628650" y="140728"/>
                    <a:pt x="628650" y="314325"/>
                  </a:cubicBezTo>
                  <a:cubicBezTo>
                    <a:pt x="628451" y="487839"/>
                    <a:pt x="487839" y="628451"/>
                    <a:pt x="314325" y="628650"/>
                  </a:cubicBezTo>
                  <a:close/>
                  <a:moveTo>
                    <a:pt x="314325" y="19050"/>
                  </a:moveTo>
                  <a:cubicBezTo>
                    <a:pt x="151249" y="19050"/>
                    <a:pt x="19050" y="151249"/>
                    <a:pt x="19050" y="314325"/>
                  </a:cubicBezTo>
                  <a:cubicBezTo>
                    <a:pt x="19050" y="477401"/>
                    <a:pt x="151249" y="609600"/>
                    <a:pt x="314325" y="609600"/>
                  </a:cubicBezTo>
                  <a:cubicBezTo>
                    <a:pt x="477401" y="609600"/>
                    <a:pt x="609600" y="477401"/>
                    <a:pt x="609600" y="314325"/>
                  </a:cubicBezTo>
                  <a:cubicBezTo>
                    <a:pt x="609411" y="151327"/>
                    <a:pt x="477323" y="19239"/>
                    <a:pt x="3143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Grafik 12" descr="Blaupause Silhouette">
            <a:extLst>
              <a:ext uri="{FF2B5EF4-FFF2-40B4-BE49-F238E27FC236}">
                <a16:creationId xmlns:a16="http://schemas.microsoft.com/office/drawing/2014/main" id="{A6CBBA8A-B043-CF7F-4DFD-D129403BB2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7885" y="5448192"/>
            <a:ext cx="468000" cy="468000"/>
          </a:xfrm>
          <a:prstGeom prst="rect">
            <a:avLst/>
          </a:prstGeom>
        </p:spPr>
      </p:pic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ACE974C6-0966-817C-7479-BD72FB0F5D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2527" y="3449599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3E614872-71C4-CFCF-CA33-A209A5A7E1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82526" y="4944861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9B7DA93E-A89E-2805-0A21-CE26D0BAD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571" y="489600"/>
            <a:ext cx="10077429" cy="5577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rgbClr val="0040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61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[Modulübersicht 1]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1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1016300D-6271-2AB4-C7B6-28C21B3FA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71" y="1069266"/>
            <a:ext cx="10077904" cy="55721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04080"/>
                </a:solidFill>
              </a:defRPr>
            </a:lvl1pPr>
            <a:lvl2pPr>
              <a:defRPr sz="1800">
                <a:solidFill>
                  <a:srgbClr val="004080"/>
                </a:solidFill>
              </a:defRPr>
            </a:lvl2pPr>
            <a:lvl3pPr>
              <a:defRPr sz="1800">
                <a:solidFill>
                  <a:srgbClr val="004080"/>
                </a:solidFill>
              </a:defRPr>
            </a:lvl3pPr>
            <a:lvl4pPr>
              <a:defRPr sz="1800">
                <a:solidFill>
                  <a:srgbClr val="004080"/>
                </a:solidFill>
              </a:defRPr>
            </a:lvl4pPr>
            <a:lvl5pPr>
              <a:defRPr sz="1800">
                <a:solidFill>
                  <a:srgbClr val="004080"/>
                </a:solidFill>
              </a:defRPr>
            </a:lvl5pPr>
          </a:lstStyle>
          <a:p>
            <a:pPr lvl="0"/>
            <a:r>
              <a:rPr lang="de-DE" dirty="0"/>
              <a:t>Was sind die Fakten?</a:t>
            </a:r>
          </a:p>
        </p:txBody>
      </p:sp>
    </p:spTree>
    <p:extLst>
      <p:ext uri="{BB962C8B-B14F-4D97-AF65-F5344CB8AC3E}">
        <p14:creationId xmlns:p14="http://schemas.microsoft.com/office/powerpoint/2010/main" val="3819055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übersich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BB5E10C-06D9-5DDB-3620-4F5FB8A07011}"/>
              </a:ext>
            </a:extLst>
          </p:cNvPr>
          <p:cNvSpPr/>
          <p:nvPr userDrawn="1"/>
        </p:nvSpPr>
        <p:spPr>
          <a:xfrm>
            <a:off x="-1" y="1736725"/>
            <a:ext cx="12192000" cy="4900421"/>
          </a:xfrm>
          <a:prstGeom prst="rect">
            <a:avLst/>
          </a:prstGeom>
          <a:gradFill>
            <a:gsLst>
              <a:gs pos="65000">
                <a:srgbClr val="004080"/>
              </a:gs>
              <a:gs pos="86000">
                <a:srgbClr val="004992"/>
              </a:gs>
              <a:gs pos="100000">
                <a:srgbClr val="005AB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73D3982-8F58-0801-0D87-028BB8011A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33298932"/>
              </p:ext>
            </p:extLst>
          </p:nvPr>
        </p:nvGraphicFramePr>
        <p:xfrm>
          <a:off x="4038600" y="1954342"/>
          <a:ext cx="7956268" cy="4465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52544602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656027740"/>
                    </a:ext>
                  </a:extLst>
                </a:gridCol>
                <a:gridCol w="5508268">
                  <a:extLst>
                    <a:ext uri="{9D8B030D-6E8A-4147-A177-3AD203B41FA5}">
                      <a16:colId xmlns:a16="http://schemas.microsoft.com/office/drawing/2014/main" val="3339739263"/>
                    </a:ext>
                  </a:extLst>
                </a:gridCol>
              </a:tblGrid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Arbeitsform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4234055"/>
                  </a:ext>
                </a:extLst>
              </a:tr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Arbeitsort</a:t>
                      </a:r>
                      <a:r>
                        <a:rPr lang="de-DE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377231"/>
                  </a:ext>
                </a:extLst>
              </a:tr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Empfohlene Voraussetzungen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1940001"/>
                  </a:ext>
                </a:extLst>
              </a:tr>
            </a:tbl>
          </a:graphicData>
        </a:graphic>
      </p:graphicFrame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D11B3263-6E03-2789-D680-AD3C4C2B76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954345"/>
            <a:ext cx="3800476" cy="4465179"/>
          </a:xfrm>
          <a:prstGeom prst="flowChartDelay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B53BA487-47BF-A298-16A0-A610A4C469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05F3F739-ACB5-A682-D7FC-2D78CBF307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8ABE81E-4B6C-06B3-78DB-0ECA12A06D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82528" y="1954339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ACE974C6-0966-817C-7479-BD72FB0F5D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2527" y="3449599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3E614872-71C4-CFCF-CA33-A209A5A7E1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82526" y="4944861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9B7DA93E-A89E-2805-0A21-CE26D0BAD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571" y="489600"/>
            <a:ext cx="10077429" cy="5577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rgbClr val="0040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61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[Modulübersicht 1]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1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1016300D-6271-2AB4-C7B6-28C21B3FA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71" y="1069266"/>
            <a:ext cx="10077904" cy="55721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04080"/>
                </a:solidFill>
              </a:defRPr>
            </a:lvl1pPr>
            <a:lvl2pPr>
              <a:defRPr sz="1800">
                <a:solidFill>
                  <a:srgbClr val="004080"/>
                </a:solidFill>
              </a:defRPr>
            </a:lvl2pPr>
            <a:lvl3pPr>
              <a:defRPr sz="1800">
                <a:solidFill>
                  <a:srgbClr val="004080"/>
                </a:solidFill>
              </a:defRPr>
            </a:lvl3pPr>
            <a:lvl4pPr>
              <a:defRPr sz="1800">
                <a:solidFill>
                  <a:srgbClr val="004080"/>
                </a:solidFill>
              </a:defRPr>
            </a:lvl4pPr>
            <a:lvl5pPr>
              <a:defRPr sz="1800">
                <a:solidFill>
                  <a:srgbClr val="004080"/>
                </a:solidFill>
              </a:defRPr>
            </a:lvl5pPr>
          </a:lstStyle>
          <a:p>
            <a:pPr lvl="0"/>
            <a:r>
              <a:rPr lang="de-DE" dirty="0"/>
              <a:t>Was sind die Fakten?</a:t>
            </a:r>
          </a:p>
        </p:txBody>
      </p:sp>
      <p:pic>
        <p:nvPicPr>
          <p:cNvPr id="2" name="Grafik 1" descr="Fahrrad mit Personen Silhouette">
            <a:extLst>
              <a:ext uri="{FF2B5EF4-FFF2-40B4-BE49-F238E27FC236}">
                <a16:creationId xmlns:a16="http://schemas.microsoft.com/office/drawing/2014/main" id="{7E0FE65F-9139-FE31-9C43-87B6FA56B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864" y="2367670"/>
            <a:ext cx="648000" cy="648000"/>
          </a:xfrm>
          <a:prstGeom prst="rect">
            <a:avLst/>
          </a:prstGeom>
        </p:spPr>
      </p:pic>
      <p:pic>
        <p:nvPicPr>
          <p:cNvPr id="4" name="Grafik 3" descr="Markierung Silhouette">
            <a:extLst>
              <a:ext uri="{FF2B5EF4-FFF2-40B4-BE49-F238E27FC236}">
                <a16:creationId xmlns:a16="http://schemas.microsoft.com/office/drawing/2014/main" id="{8F38C2DB-ADEB-DE1C-39AC-6EA7FD26C4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864" y="3862930"/>
            <a:ext cx="648000" cy="648000"/>
          </a:xfrm>
          <a:prstGeom prst="rect">
            <a:avLst/>
          </a:prstGeom>
        </p:spPr>
      </p:pic>
      <p:pic>
        <p:nvPicPr>
          <p:cNvPr id="5" name="Grafik 4" descr="Menüband Silhouette">
            <a:extLst>
              <a:ext uri="{FF2B5EF4-FFF2-40B4-BE49-F238E27FC236}">
                <a16:creationId xmlns:a16="http://schemas.microsoft.com/office/drawing/2014/main" id="{98049BD3-63D7-7D65-F4BB-510363D803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1864" y="535819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21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BB5E10C-06D9-5DDB-3620-4F5FB8A07011}"/>
              </a:ext>
            </a:extLst>
          </p:cNvPr>
          <p:cNvSpPr/>
          <p:nvPr userDrawn="1"/>
        </p:nvSpPr>
        <p:spPr>
          <a:xfrm>
            <a:off x="-1" y="1736725"/>
            <a:ext cx="12192000" cy="4900421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9E7408D-5777-8E0C-B17A-352D03522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571" y="489600"/>
            <a:ext cx="10077429" cy="5577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rgbClr val="0040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61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[„Modultitel“]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1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717AB3F-FF56-3574-CC07-59485B1CA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71" y="1069266"/>
            <a:ext cx="10077904" cy="55721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04080"/>
                </a:solidFill>
              </a:defRPr>
            </a:lvl1pPr>
            <a:lvl2pPr>
              <a:defRPr sz="1800">
                <a:solidFill>
                  <a:srgbClr val="004080"/>
                </a:solidFill>
              </a:defRPr>
            </a:lvl2pPr>
            <a:lvl3pPr>
              <a:defRPr sz="1800">
                <a:solidFill>
                  <a:srgbClr val="004080"/>
                </a:solidFill>
              </a:defRPr>
            </a:lvl3pPr>
            <a:lvl4pPr>
              <a:defRPr sz="1800">
                <a:solidFill>
                  <a:srgbClr val="004080"/>
                </a:solidFill>
              </a:defRPr>
            </a:lvl4pPr>
            <a:lvl5pPr>
              <a:defRPr sz="1800">
                <a:solidFill>
                  <a:srgbClr val="004080"/>
                </a:solidFill>
              </a:defRPr>
            </a:lvl5pPr>
          </a:lstStyle>
          <a:p>
            <a:pPr lvl="0"/>
            <a:r>
              <a:rPr lang="de-DE" dirty="0"/>
              <a:t>Was haben wir heute vor?</a:t>
            </a:r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B53BA487-47BF-A298-16A0-A610A4C469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05F3F739-ACB5-A682-D7FC-2D78CBF307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110B71-44E8-4830-57F9-47F9E261702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661763" y="1954919"/>
            <a:ext cx="6537601" cy="4484687"/>
          </a:xfrm>
          <a:prstGeom prst="flowChartOnlineStorag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92D050"/>
                </a:solidFill>
              </a:defRPr>
            </a:lvl1pPr>
          </a:lstStyle>
          <a:p>
            <a:pPr lvl="0"/>
            <a:r>
              <a:rPr lang="de-DE" dirty="0"/>
              <a:t>Zitat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C8DE88-55A9-3238-EC9D-858E26866896}"/>
              </a:ext>
            </a:extLst>
          </p:cNvPr>
          <p:cNvSpPr txBox="1"/>
          <p:nvPr userDrawn="1"/>
        </p:nvSpPr>
        <p:spPr>
          <a:xfrm>
            <a:off x="326571" y="1954918"/>
            <a:ext cx="5335192" cy="44846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lvl="0" indent="0">
              <a:buClr>
                <a:srgbClr val="92D050"/>
              </a:buClr>
              <a:buFont typeface="+mj-lt"/>
              <a:buNone/>
            </a:pPr>
            <a:r>
              <a:rPr lang="de-DE" sz="2400" dirty="0"/>
              <a:t>Agenda:</a:t>
            </a:r>
          </a:p>
          <a:p>
            <a:pPr marL="0" lvl="0" indent="0">
              <a:buClr>
                <a:srgbClr val="92D050"/>
              </a:buClr>
              <a:buFont typeface="+mj-lt"/>
              <a:buNone/>
            </a:pPr>
            <a:endParaRPr lang="de-DE" sz="2000" dirty="0"/>
          </a:p>
          <a:p>
            <a:pPr marL="342900" lvl="0" indent="-342900">
              <a:buClr>
                <a:srgbClr val="92D050"/>
              </a:buClr>
              <a:buFont typeface="+mj-lt"/>
              <a:buAutoNum type="arabicPeriod"/>
            </a:pPr>
            <a:r>
              <a:rPr lang="de-DE" sz="2400" dirty="0"/>
              <a:t>Einführung &amp; Ziele</a:t>
            </a:r>
          </a:p>
          <a:p>
            <a:pPr marL="342900" lvl="0" indent="-342900">
              <a:buClr>
                <a:srgbClr val="92D050"/>
              </a:buClr>
              <a:buFont typeface="+mj-lt"/>
              <a:buAutoNum type="arabicPeriod"/>
            </a:pPr>
            <a:r>
              <a:rPr lang="de-DE" sz="2400" dirty="0"/>
              <a:t>thematische Erläuterung</a:t>
            </a:r>
          </a:p>
          <a:p>
            <a:pPr marL="342900" lvl="0" indent="-342900">
              <a:buClr>
                <a:srgbClr val="92D050"/>
              </a:buClr>
              <a:buFont typeface="+mj-lt"/>
              <a:buAutoNum type="arabicPeriod"/>
            </a:pPr>
            <a:r>
              <a:rPr lang="de-DE" sz="2400" dirty="0"/>
              <a:t>Aufgabe</a:t>
            </a:r>
          </a:p>
          <a:p>
            <a:pPr marL="342900" lvl="0" indent="-342900">
              <a:buClr>
                <a:srgbClr val="92D050"/>
              </a:buClr>
              <a:buFont typeface="+mj-lt"/>
              <a:buAutoNum type="arabicPeriod"/>
            </a:pPr>
            <a:r>
              <a:rPr lang="de-DE" sz="2400" dirty="0"/>
              <a:t>Zusammenfassung</a:t>
            </a:r>
          </a:p>
          <a:p>
            <a:pPr marL="342900" lvl="0" indent="-342900">
              <a:buClr>
                <a:srgbClr val="92D050"/>
              </a:buClr>
              <a:buFont typeface="+mj-lt"/>
              <a:buAutoNum type="arabicPeriod"/>
            </a:pPr>
            <a:r>
              <a:rPr lang="de-DE" sz="2400" dirty="0"/>
              <a:t>Fragen</a:t>
            </a:r>
          </a:p>
          <a:p>
            <a:pPr marL="342900" indent="-342900">
              <a:buClr>
                <a:srgbClr val="92D050"/>
              </a:buClr>
              <a:buFont typeface="+mj-lt"/>
              <a:buAutoNum type="arabicPeriod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95782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el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BB5E10C-06D9-5DDB-3620-4F5FB8A07011}"/>
              </a:ext>
            </a:extLst>
          </p:cNvPr>
          <p:cNvSpPr/>
          <p:nvPr userDrawn="1"/>
        </p:nvSpPr>
        <p:spPr>
          <a:xfrm>
            <a:off x="-1" y="1736725"/>
            <a:ext cx="12192000" cy="4900421"/>
          </a:xfrm>
          <a:prstGeom prst="rect">
            <a:avLst/>
          </a:prstGeom>
          <a:gradFill flip="none" rotWithShape="1">
            <a:gsLst>
              <a:gs pos="65000">
                <a:srgbClr val="004080"/>
              </a:gs>
              <a:gs pos="86000">
                <a:srgbClr val="004992"/>
              </a:gs>
              <a:gs pos="100000">
                <a:srgbClr val="005AB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9E7408D-5777-8E0C-B17A-352D03522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571" y="489600"/>
            <a:ext cx="10077429" cy="5577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rgbClr val="0040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61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[Zielsetzung]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1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FA05D65-6CF2-BCBE-8CD5-B6CEF5776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1" y="1954345"/>
            <a:ext cx="7933944" cy="4465180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1pPr>
            <a:lvl2pPr marL="6858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717AB3F-FF56-3574-CC07-59485B1CA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71" y="1069266"/>
            <a:ext cx="10077904" cy="55721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04080"/>
                </a:solidFill>
              </a:defRPr>
            </a:lvl1pPr>
            <a:lvl2pPr>
              <a:defRPr sz="1800">
                <a:solidFill>
                  <a:srgbClr val="004080"/>
                </a:solidFill>
              </a:defRPr>
            </a:lvl2pPr>
            <a:lvl3pPr>
              <a:defRPr sz="1800">
                <a:solidFill>
                  <a:srgbClr val="004080"/>
                </a:solidFill>
              </a:defRPr>
            </a:lvl3pPr>
            <a:lvl4pPr>
              <a:defRPr sz="1800">
                <a:solidFill>
                  <a:srgbClr val="004080"/>
                </a:solidFill>
              </a:defRPr>
            </a:lvl4pPr>
            <a:lvl5pPr>
              <a:defRPr sz="1800">
                <a:solidFill>
                  <a:srgbClr val="004080"/>
                </a:solidFill>
              </a:defRPr>
            </a:lvl5pPr>
          </a:lstStyle>
          <a:p>
            <a:pPr lvl="0"/>
            <a:r>
              <a:rPr lang="de-DE" dirty="0"/>
              <a:t>Was wollen wir erreichen?</a:t>
            </a:r>
          </a:p>
        </p:txBody>
      </p:sp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D11B3263-6E03-2789-D680-AD3C4C2B76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954345"/>
            <a:ext cx="3800476" cy="4465179"/>
          </a:xfrm>
          <a:prstGeom prst="flowChartDelay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B53BA487-47BF-A298-16A0-A610A4C469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05F3F739-ACB5-A682-D7FC-2D78CBF307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2210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Aufgabe, Ergeb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BB5E10C-06D9-5DDB-3620-4F5FB8A07011}"/>
              </a:ext>
            </a:extLst>
          </p:cNvPr>
          <p:cNvSpPr/>
          <p:nvPr userDrawn="1"/>
        </p:nvSpPr>
        <p:spPr>
          <a:xfrm>
            <a:off x="-1" y="1736725"/>
            <a:ext cx="12192000" cy="4900421"/>
          </a:xfrm>
          <a:prstGeom prst="rect">
            <a:avLst/>
          </a:prstGeom>
          <a:gradFill>
            <a:gsLst>
              <a:gs pos="65000">
                <a:srgbClr val="004080"/>
              </a:gs>
              <a:gs pos="86000">
                <a:srgbClr val="004992"/>
              </a:gs>
              <a:gs pos="100000">
                <a:srgbClr val="005AB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9E7408D-5777-8E0C-B17A-352D03522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571" y="489600"/>
            <a:ext cx="10077429" cy="5577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rgbClr val="0040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61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„Modultitel“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1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FA05D65-6CF2-BCBE-8CD5-B6CEF5776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1" y="1954345"/>
            <a:ext cx="7933944" cy="4465180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1pPr>
            <a:lvl2pPr marL="6858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717AB3F-FF56-3574-CC07-59485B1CA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71" y="1069266"/>
            <a:ext cx="10077904" cy="55721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04080"/>
                </a:solidFill>
              </a:defRPr>
            </a:lvl1pPr>
            <a:lvl2pPr>
              <a:defRPr sz="1800">
                <a:solidFill>
                  <a:srgbClr val="004080"/>
                </a:solidFill>
              </a:defRPr>
            </a:lvl2pPr>
            <a:lvl3pPr>
              <a:defRPr sz="1800">
                <a:solidFill>
                  <a:srgbClr val="004080"/>
                </a:solidFill>
              </a:defRPr>
            </a:lvl3pPr>
            <a:lvl4pPr>
              <a:defRPr sz="1800">
                <a:solidFill>
                  <a:srgbClr val="004080"/>
                </a:solidFill>
              </a:defRPr>
            </a:lvl4pPr>
            <a:lvl5pPr>
              <a:defRPr sz="1800">
                <a:solidFill>
                  <a:srgbClr val="004080"/>
                </a:solidFill>
              </a:defRPr>
            </a:lvl5pPr>
          </a:lstStyle>
          <a:p>
            <a:pPr lvl="0"/>
            <a:r>
              <a:rPr lang="de-DE" dirty="0"/>
              <a:t>Was muss ich wissen? / Was muss ich tun? </a:t>
            </a:r>
            <a:r>
              <a:rPr lang="de-DE"/>
              <a:t>/ Wie </a:t>
            </a:r>
            <a:r>
              <a:rPr lang="de-DE" dirty="0"/>
              <a:t>schaut das Ergebnis aus?</a:t>
            </a:r>
          </a:p>
        </p:txBody>
      </p:sp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D11B3263-6E03-2789-D680-AD3C4C2B76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954345"/>
            <a:ext cx="3800476" cy="4465179"/>
          </a:xfrm>
          <a:prstGeom prst="flowChartDelay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B53BA487-47BF-A298-16A0-A610A4C469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05F3F739-ACB5-A682-D7FC-2D78CBF307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437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6DEA41-F867-DA86-940C-7FF98F70A5C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391"/>
          <a:stretch/>
        </p:blipFill>
        <p:spPr bwMode="auto">
          <a:xfrm>
            <a:off x="2292573" y="0"/>
            <a:ext cx="9899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ussdiagramm: Verzögerung 2">
            <a:extLst>
              <a:ext uri="{FF2B5EF4-FFF2-40B4-BE49-F238E27FC236}">
                <a16:creationId xmlns:a16="http://schemas.microsoft.com/office/drawing/2014/main" id="{E734768F-439B-BFBC-1242-0BD3DB59B36E}"/>
              </a:ext>
            </a:extLst>
          </p:cNvPr>
          <p:cNvSpPr/>
          <p:nvPr userDrawn="1"/>
        </p:nvSpPr>
        <p:spPr bwMode="gray">
          <a:xfrm>
            <a:off x="0" y="0"/>
            <a:ext cx="5417040" cy="6858000"/>
          </a:xfrm>
          <a:prstGeom prst="flowChartDelay">
            <a:avLst/>
          </a:prstGeom>
          <a:solidFill>
            <a:srgbClr val="003B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Arial" panose="020B0604020202020204"/>
              <a:cs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AF5241F-46FB-A159-E149-80D0E66D6745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95843" y="2628525"/>
            <a:ext cx="5381498" cy="1620000"/>
          </a:xfrm>
          <a:prstGeom prst="rect">
            <a:avLst/>
          </a:prstGeom>
        </p:spPr>
        <p:txBody>
          <a:bodyPr vert="horz" lIns="0" tIns="0" rIns="0" bIns="0" rtlCol="0" anchor="t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i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Vielen Dank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für Ihre Aufmerksamkeit!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054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aunhofer IAO - Exo Guide">
            <a:extLst>
              <a:ext uri="{FF2B5EF4-FFF2-40B4-BE49-F238E27FC236}">
                <a16:creationId xmlns:a16="http://schemas.microsoft.com/office/drawing/2014/main" id="{40F096A1-4600-F993-583F-E12CFD10A6D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31118" r="5742" b="30941"/>
          <a:stretch/>
        </p:blipFill>
        <p:spPr bwMode="auto">
          <a:xfrm>
            <a:off x="10498630" y="200773"/>
            <a:ext cx="1355961" cy="3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45C668E-24E1-E1E7-46E3-0D621AD95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57227"/>
            <a:ext cx="4114800" cy="20077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00408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A696167-6D78-0A6D-03C7-18F11E6B0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6450" y="6657227"/>
            <a:ext cx="2743200" cy="20077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004080"/>
                </a:solidFill>
              </a:defRPr>
            </a:lvl1pPr>
          </a:lstStyle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90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5" r:id="rId2"/>
    <p:sldLayoutId id="2147483726" r:id="rId3"/>
    <p:sldLayoutId id="2147483728" r:id="rId4"/>
    <p:sldLayoutId id="2147483729" r:id="rId5"/>
    <p:sldLayoutId id="2147483724" r:id="rId6"/>
    <p:sldLayoutId id="214748372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D24DA5D-225B-18B2-FEA3-418050F3AB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Effizienz in der Fertigung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C0CF4C-C39E-E2E5-03C6-65369893EF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773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B639E-6139-1D65-97E6-150049E92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ED18BF4-FF04-675B-B500-58F914943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Effizienz in der Fertigung: Lean Management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62C6F9-5E38-645B-884F-71666615B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Lean Management = Prozesse durch die Vermeidung von „Verschwendung“ optimieren</a:t>
            </a:r>
          </a:p>
          <a:p>
            <a:r>
              <a:rPr lang="de-DE" dirty="0"/>
              <a:t>Ziel: Ressourcen effizienter einsetzen und die Zufriedenheit von </a:t>
            </a:r>
            <a:r>
              <a:rPr lang="de-DE" dirty="0" err="1"/>
              <a:t>Kund:innen</a:t>
            </a:r>
            <a:r>
              <a:rPr lang="de-DE" dirty="0"/>
              <a:t> zu maximieren </a:t>
            </a:r>
          </a:p>
          <a:p>
            <a:r>
              <a:rPr lang="de-DE" dirty="0"/>
              <a:t>Verschwendungsarten: nicht nur Verschwendung durch Materialverbrauch sondern auch durch Wartezeiten etc.</a:t>
            </a:r>
          </a:p>
          <a:p>
            <a:r>
              <a:rPr lang="de-DE" dirty="0"/>
              <a:t>Beispielhafte Methode von Lean Management:</a:t>
            </a:r>
          </a:p>
          <a:p>
            <a:pPr lvl="1"/>
            <a:r>
              <a:rPr lang="de-DE" dirty="0"/>
              <a:t>Kanban (Karte/Tafel): Aufgaben unterteilt in Stapel und nach Pull-Prinzip neue Aufgabe nachgezogen wenn Platz frei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CCF4C1-B4B8-AF28-E66D-1D383FEBC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muss ich wissen?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234BD78D-7386-32B2-6217-0C20B50E9C7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56" r="1153" b="-32056"/>
          <a:stretch/>
        </p:blipFill>
        <p:spPr>
          <a:xfrm>
            <a:off x="-1" y="1954345"/>
            <a:ext cx="3800476" cy="4465179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2DDC489-B006-443B-7869-35FAA6D3FBAE}"/>
              </a:ext>
            </a:extLst>
          </p:cNvPr>
          <p:cNvSpPr txBox="1"/>
          <p:nvPr/>
        </p:nvSpPr>
        <p:spPr>
          <a:xfrm>
            <a:off x="0" y="6419524"/>
            <a:ext cx="505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https://www.tqm.com/wp-content/uploads/Vorlage-Methodenkarte-7-Arten-der-Verschwendung-1024x724-1-768x543.png</a:t>
            </a:r>
          </a:p>
        </p:txBody>
      </p:sp>
      <p:pic>
        <p:nvPicPr>
          <p:cNvPr id="1026" name="Picture 2" descr="Beispiel für Einteilung von Notiz-Zetteln mit Kanban">
            <a:extLst>
              <a:ext uri="{FF2B5EF4-FFF2-40B4-BE49-F238E27FC236}">
                <a16:creationId xmlns:a16="http://schemas.microsoft.com/office/drawing/2014/main" id="{04C71A1D-CBC1-F4D3-57D9-59A17BB2A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065" y="5288646"/>
            <a:ext cx="1345069" cy="134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BB8F78E-DF21-247D-B2D2-1B8C67E282D9}"/>
              </a:ext>
            </a:extLst>
          </p:cNvPr>
          <p:cNvSpPr txBox="1"/>
          <p:nvPr/>
        </p:nvSpPr>
        <p:spPr>
          <a:xfrm>
            <a:off x="11396134" y="5588527"/>
            <a:ext cx="795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https://ifm-business.de/aktuelles/wp-content/uploads/2019/01/kanban-modell.png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FE0C3-0F80-C036-D8DF-EC4E7F98A9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009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50FF5-1720-FAB4-2893-B86EA4B02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ED85478-8F58-3AB8-B6C4-4BCEBB56A0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Effizienz in der Fertigung: Einsatz von digitalen Technologien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396ABB-7AA4-E88D-4B91-436AC91926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Industrie 4.0: digitale Transformation in Unternehmen</a:t>
            </a:r>
          </a:p>
          <a:p>
            <a:r>
              <a:rPr lang="de-DE" dirty="0"/>
              <a:t>Warum sollte man die Fertigung digitalisieren?</a:t>
            </a:r>
          </a:p>
          <a:p>
            <a:pPr lvl="1"/>
            <a:r>
              <a:rPr lang="de-DE" dirty="0"/>
              <a:t>Datengetriebene Abläufe, Gesteigerte Gewinne, Bessere Anwendung für Kunden, Gesteigerte Innovation, Verbesserte Wettbewerbsfähigkeit</a:t>
            </a:r>
          </a:p>
          <a:p>
            <a:r>
              <a:rPr lang="de-DE" dirty="0"/>
              <a:t>Beispiele von Digitalisierung in der Fertigung: </a:t>
            </a:r>
          </a:p>
          <a:p>
            <a:pPr lvl="1"/>
            <a:r>
              <a:rPr lang="de-DE" dirty="0"/>
              <a:t>Industrielle IoT-Sensoren</a:t>
            </a:r>
          </a:p>
          <a:p>
            <a:pPr lvl="1"/>
            <a:r>
              <a:rPr lang="de-DE" dirty="0" err="1"/>
              <a:t>Predictive</a:t>
            </a:r>
            <a:r>
              <a:rPr lang="de-DE" dirty="0"/>
              <a:t> Maintenance/vorausschauende Wartung</a:t>
            </a:r>
          </a:p>
          <a:p>
            <a:pPr lvl="1"/>
            <a:r>
              <a:rPr lang="de-DE" dirty="0"/>
              <a:t>Smart Manufacturing/Intelligente Fertigung</a:t>
            </a:r>
          </a:p>
          <a:p>
            <a:r>
              <a:rPr lang="de-DE" dirty="0"/>
              <a:t>Was bewirkt Digitalisierung in der Fertigung?</a:t>
            </a:r>
          </a:p>
          <a:p>
            <a:pPr lvl="1"/>
            <a:r>
              <a:rPr lang="de-DE" dirty="0"/>
              <a:t>Höhere Qualität, Mehr Sicherheit, Maximierter Durchsatz, nachhaltiger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56D896-E164-C2C5-522D-E8E9E655B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muss ich wissen?</a:t>
            </a:r>
          </a:p>
        </p:txBody>
      </p:sp>
      <p:pic>
        <p:nvPicPr>
          <p:cNvPr id="7" name="Bildplatzhalter 6" descr="Ein Bild, das Himmel, draußen, Stein, Meer enthält.&#10;&#10;Automatisch generierte Beschreibung">
            <a:extLst>
              <a:ext uri="{FF2B5EF4-FFF2-40B4-BE49-F238E27FC236}">
                <a16:creationId xmlns:a16="http://schemas.microsoft.com/office/drawing/2014/main" id="{AC1549EA-7AE0-4122-ECB9-C650A45A47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0833"/>
          <a:stretch>
            <a:fillRect/>
          </a:stretch>
        </p:blipFill>
        <p:spPr/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4105A47-CD62-85E8-FBA3-B43E32DDD820}"/>
              </a:ext>
            </a:extLst>
          </p:cNvPr>
          <p:cNvSpPr txBox="1"/>
          <p:nvPr/>
        </p:nvSpPr>
        <p:spPr>
          <a:xfrm>
            <a:off x="0" y="6419524"/>
            <a:ext cx="4227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https://tse4.mm.bing.net/th?id=OIP.7eAszzk1ZF9HjnWKR3fbqwHaLH&amp;pid=Api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33FA28-4F4C-1268-EB22-94E1A79AB0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6435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02A2A-BC5D-995C-C8E5-0C0B59C37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FCD2043-AA99-B3CD-1D35-ECA5AE386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Effizienz in der Fertigung: Kreislaufwirtschaft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B67416-52B7-C8E5-FE7C-E860FD31B1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Effizienteste Punkte in der Kreislaufwirtschaft:</a:t>
            </a:r>
          </a:p>
          <a:p>
            <a:pPr lvl="1"/>
            <a:r>
              <a:rPr lang="de-DE" dirty="0"/>
              <a:t>Reuse (Wiederverwendung): höchste Emissionsreduzierung</a:t>
            </a:r>
          </a:p>
          <a:p>
            <a:pPr lvl="1"/>
            <a:r>
              <a:rPr lang="de-DE" dirty="0" err="1"/>
              <a:t>Repair</a:t>
            </a:r>
            <a:r>
              <a:rPr lang="de-DE" dirty="0"/>
              <a:t> (Reparatur): Abfälle minimieren, Lebensdauer verlängern</a:t>
            </a:r>
          </a:p>
          <a:p>
            <a:pPr lvl="1"/>
            <a:r>
              <a:rPr lang="de-DE" dirty="0" err="1"/>
              <a:t>Refurbish</a:t>
            </a:r>
            <a:r>
              <a:rPr lang="de-DE" dirty="0"/>
              <a:t> (Aufbereitung): verlängert Nutzungsdauer und Wert</a:t>
            </a:r>
          </a:p>
          <a:p>
            <a:pPr lvl="1"/>
            <a:r>
              <a:rPr lang="de-DE" dirty="0"/>
              <a:t>Recycling: Lebenszyklus schließen und Abfall vermeiden (wertvolle Materialien zurückgewonnen und wiederverwendet)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Verringerung der Umweltbelastung und die Steigerung der Rohstoffeffizienz (auch um wettbewerbsfähig zu bleiben)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B6D690-3370-770B-45A5-96BECDD407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muss ich wissen?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C6463412-A794-6EDC-0544-CD36053D741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/>
        </p:blipFill>
        <p:spPr/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B1E9E2E-BB11-75A7-4BF8-68A9F16BB234}"/>
              </a:ext>
            </a:extLst>
          </p:cNvPr>
          <p:cNvSpPr txBox="1"/>
          <p:nvPr/>
        </p:nvSpPr>
        <p:spPr>
          <a:xfrm>
            <a:off x="-1772" y="6419524"/>
            <a:ext cx="60977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https://kreislaufwirtschaft-bau.ch/app/uploads/2022/06/kaestli_10r-1.png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7C8339-EA94-396A-33EA-F8B9BF04D6D5}"/>
              </a:ext>
            </a:extLst>
          </p:cNvPr>
          <p:cNvSpPr txBox="1"/>
          <p:nvPr/>
        </p:nvSpPr>
        <p:spPr>
          <a:xfrm>
            <a:off x="1941982" y="3010280"/>
            <a:ext cx="507707" cy="200055"/>
          </a:xfrm>
          <a:prstGeom prst="rect">
            <a:avLst/>
          </a:prstGeom>
          <a:solidFill>
            <a:srgbClr val="806358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700" dirty="0" err="1"/>
              <a:t>Refurbish</a:t>
            </a:r>
            <a:r>
              <a:rPr lang="de-DE" sz="700" dirty="0"/>
              <a:t> -</a:t>
            </a:r>
          </a:p>
          <a:p>
            <a:pPr algn="ctr"/>
            <a:r>
              <a:rPr lang="de-DE" sz="700" dirty="0"/>
              <a:t>Verbessern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D7642F6-5327-D993-CD06-90195136755C}"/>
              </a:ext>
            </a:extLst>
          </p:cNvPr>
          <p:cNvSpPr txBox="1"/>
          <p:nvPr/>
        </p:nvSpPr>
        <p:spPr>
          <a:xfrm>
            <a:off x="2449689" y="3389007"/>
            <a:ext cx="681096" cy="131314"/>
          </a:xfrm>
          <a:prstGeom prst="rect">
            <a:avLst/>
          </a:prstGeom>
          <a:solidFill>
            <a:srgbClr val="B49749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700" dirty="0" err="1"/>
              <a:t>Remanufacture</a:t>
            </a:r>
            <a:r>
              <a:rPr lang="de-DE" sz="700" dirty="0"/>
              <a:t> -</a:t>
            </a:r>
          </a:p>
          <a:p>
            <a:pPr algn="ctr"/>
            <a:r>
              <a:rPr lang="de-DE" sz="700" dirty="0"/>
              <a:t>Wieder-</a:t>
            </a:r>
          </a:p>
          <a:p>
            <a:pPr algn="ctr"/>
            <a:r>
              <a:rPr lang="de-DE" sz="700" dirty="0"/>
              <a:t>aufbereiten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4123CF4-4C75-9836-C3F1-42FC3113AA4D}"/>
              </a:ext>
            </a:extLst>
          </p:cNvPr>
          <p:cNvSpPr txBox="1"/>
          <p:nvPr/>
        </p:nvSpPr>
        <p:spPr>
          <a:xfrm>
            <a:off x="2763579" y="4024385"/>
            <a:ext cx="567070" cy="215444"/>
          </a:xfrm>
          <a:prstGeom prst="rect">
            <a:avLst/>
          </a:prstGeom>
          <a:solidFill>
            <a:srgbClr val="A7C26D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700" dirty="0" err="1"/>
              <a:t>Repurpose</a:t>
            </a:r>
            <a:r>
              <a:rPr lang="de-DE" sz="700" dirty="0"/>
              <a:t> -</a:t>
            </a:r>
          </a:p>
          <a:p>
            <a:pPr algn="ctr"/>
            <a:r>
              <a:rPr lang="de-DE" sz="700" dirty="0"/>
              <a:t>Umfunktionieren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6E84F58-FE03-AF2D-F861-9C02D59D2DAC}"/>
              </a:ext>
            </a:extLst>
          </p:cNvPr>
          <p:cNvSpPr txBox="1"/>
          <p:nvPr/>
        </p:nvSpPr>
        <p:spPr>
          <a:xfrm>
            <a:off x="2091633" y="5203311"/>
            <a:ext cx="567070" cy="215444"/>
          </a:xfrm>
          <a:prstGeom prst="rect">
            <a:avLst/>
          </a:prstGeom>
          <a:solidFill>
            <a:srgbClr val="0B7D74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700" dirty="0" err="1"/>
              <a:t>Recover</a:t>
            </a:r>
            <a:r>
              <a:rPr lang="de-DE" sz="700" dirty="0"/>
              <a:t> -</a:t>
            </a:r>
          </a:p>
          <a:p>
            <a:pPr algn="ctr"/>
            <a:r>
              <a:rPr lang="de-DE" sz="700" dirty="0"/>
              <a:t>Verwerten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216123D-E0C9-154E-8404-13958CDDB4EF}"/>
              </a:ext>
            </a:extLst>
          </p:cNvPr>
          <p:cNvSpPr txBox="1"/>
          <p:nvPr/>
        </p:nvSpPr>
        <p:spPr>
          <a:xfrm>
            <a:off x="1333167" y="5258626"/>
            <a:ext cx="567070" cy="215444"/>
          </a:xfrm>
          <a:prstGeom prst="rect">
            <a:avLst/>
          </a:prstGeom>
          <a:solidFill>
            <a:srgbClr val="54A4D7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700" dirty="0" err="1"/>
              <a:t>Refuse</a:t>
            </a:r>
            <a:r>
              <a:rPr lang="de-DE" sz="700" dirty="0"/>
              <a:t> -</a:t>
            </a:r>
          </a:p>
          <a:p>
            <a:pPr algn="ctr"/>
            <a:r>
              <a:rPr lang="de-DE" sz="700" dirty="0"/>
              <a:t>Überflüssig </a:t>
            </a:r>
          </a:p>
          <a:p>
            <a:pPr algn="ctr"/>
            <a:r>
              <a:rPr lang="de-DE" sz="700" dirty="0"/>
              <a:t>machen</a:t>
            </a:r>
          </a:p>
          <a:p>
            <a:pPr algn="ctr"/>
            <a:endParaRPr lang="de-DE" sz="7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D9CD1AF-5B65-EAC2-A447-9963AAD4D394}"/>
              </a:ext>
            </a:extLst>
          </p:cNvPr>
          <p:cNvSpPr txBox="1"/>
          <p:nvPr/>
        </p:nvSpPr>
        <p:spPr>
          <a:xfrm>
            <a:off x="859853" y="4907064"/>
            <a:ext cx="374871" cy="215444"/>
          </a:xfrm>
          <a:prstGeom prst="rect">
            <a:avLst/>
          </a:prstGeom>
          <a:solidFill>
            <a:srgbClr val="87BFE6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700" dirty="0" err="1"/>
              <a:t>Rethink</a:t>
            </a:r>
            <a:r>
              <a:rPr lang="de-DE" sz="700" dirty="0"/>
              <a:t> -</a:t>
            </a:r>
          </a:p>
          <a:p>
            <a:pPr algn="ctr"/>
            <a:r>
              <a:rPr lang="de-DE" sz="700" dirty="0"/>
              <a:t>Überdenken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C5F0300-59DD-7CF7-873A-A4C4917CC008}"/>
              </a:ext>
            </a:extLst>
          </p:cNvPr>
          <p:cNvSpPr txBox="1"/>
          <p:nvPr/>
        </p:nvSpPr>
        <p:spPr>
          <a:xfrm>
            <a:off x="538119" y="4258557"/>
            <a:ext cx="374871" cy="215444"/>
          </a:xfrm>
          <a:prstGeom prst="rect">
            <a:avLst/>
          </a:prstGeom>
          <a:solidFill>
            <a:srgbClr val="005D87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700" dirty="0" err="1"/>
              <a:t>Reduce</a:t>
            </a:r>
            <a:r>
              <a:rPr lang="de-DE" sz="700" dirty="0"/>
              <a:t> -</a:t>
            </a:r>
          </a:p>
          <a:p>
            <a:pPr algn="ctr"/>
            <a:r>
              <a:rPr lang="de-DE" sz="700" dirty="0"/>
              <a:t>Reduzieren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02375B3-96BA-C167-E40A-B8C83144224B}"/>
              </a:ext>
            </a:extLst>
          </p:cNvPr>
          <p:cNvSpPr txBox="1"/>
          <p:nvPr/>
        </p:nvSpPr>
        <p:spPr>
          <a:xfrm>
            <a:off x="630311" y="3531049"/>
            <a:ext cx="374871" cy="215444"/>
          </a:xfrm>
          <a:prstGeom prst="rect">
            <a:avLst/>
          </a:prstGeom>
          <a:solidFill>
            <a:srgbClr val="565A93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700" dirty="0"/>
              <a:t>Reuse -</a:t>
            </a:r>
          </a:p>
          <a:p>
            <a:pPr algn="ctr"/>
            <a:r>
              <a:rPr lang="de-DE" sz="700" dirty="0"/>
              <a:t>Wiederverwenden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255918C-92B8-F7EF-B0C6-F05BC63CC145}"/>
              </a:ext>
            </a:extLst>
          </p:cNvPr>
          <p:cNvSpPr txBox="1"/>
          <p:nvPr/>
        </p:nvSpPr>
        <p:spPr>
          <a:xfrm>
            <a:off x="1259884" y="3081540"/>
            <a:ext cx="374871" cy="215444"/>
          </a:xfrm>
          <a:prstGeom prst="rect">
            <a:avLst/>
          </a:prstGeom>
          <a:solidFill>
            <a:srgbClr val="9E5B9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700" dirty="0" err="1"/>
              <a:t>Repair</a:t>
            </a:r>
            <a:r>
              <a:rPr lang="de-DE" sz="700" dirty="0"/>
              <a:t> -</a:t>
            </a:r>
          </a:p>
          <a:p>
            <a:pPr algn="ctr"/>
            <a:r>
              <a:rPr lang="de-DE" sz="700" dirty="0"/>
              <a:t>Reparieren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C1F6207-51B4-4AC6-4C67-11EA4EF9329C}"/>
              </a:ext>
            </a:extLst>
          </p:cNvPr>
          <p:cNvSpPr txBox="1"/>
          <p:nvPr/>
        </p:nvSpPr>
        <p:spPr>
          <a:xfrm>
            <a:off x="2638604" y="4738750"/>
            <a:ext cx="567070" cy="128861"/>
          </a:xfrm>
          <a:prstGeom prst="rect">
            <a:avLst/>
          </a:prstGeom>
          <a:solidFill>
            <a:srgbClr val="5A795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700" dirty="0"/>
              <a:t>Recycle</a:t>
            </a:r>
            <a:endParaRPr lang="de-DE" sz="600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A042FD-0993-3A15-0196-C5CD38870F62}"/>
              </a:ext>
            </a:extLst>
          </p:cNvPr>
          <p:cNvSpPr/>
          <p:nvPr/>
        </p:nvSpPr>
        <p:spPr>
          <a:xfrm>
            <a:off x="326571" y="3093749"/>
            <a:ext cx="443137" cy="443373"/>
          </a:xfrm>
          <a:prstGeom prst="ellipse">
            <a:avLst/>
          </a:prstGeom>
          <a:noFill/>
          <a:ln w="1270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A0A6CFC-2EAE-6FBD-E6C1-40CD24E6D672}"/>
              </a:ext>
            </a:extLst>
          </p:cNvPr>
          <p:cNvSpPr/>
          <p:nvPr/>
        </p:nvSpPr>
        <p:spPr>
          <a:xfrm>
            <a:off x="1099406" y="2469146"/>
            <a:ext cx="443137" cy="443373"/>
          </a:xfrm>
          <a:prstGeom prst="ellipse">
            <a:avLst/>
          </a:prstGeom>
          <a:noFill/>
          <a:ln w="1270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513B591-4CD9-39B0-F1D0-78A851C90253}"/>
              </a:ext>
            </a:extLst>
          </p:cNvPr>
          <p:cNvSpPr/>
          <p:nvPr/>
        </p:nvSpPr>
        <p:spPr>
          <a:xfrm>
            <a:off x="2082776" y="2412103"/>
            <a:ext cx="443137" cy="443373"/>
          </a:xfrm>
          <a:prstGeom prst="ellipse">
            <a:avLst/>
          </a:prstGeom>
          <a:noFill/>
          <a:ln w="1270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04E0AAA-010F-EA0A-AAB8-90A2DE174FED}"/>
              </a:ext>
            </a:extLst>
          </p:cNvPr>
          <p:cNvSpPr/>
          <p:nvPr/>
        </p:nvSpPr>
        <p:spPr>
          <a:xfrm>
            <a:off x="3024028" y="4825011"/>
            <a:ext cx="443137" cy="443373"/>
          </a:xfrm>
          <a:prstGeom prst="ellipse">
            <a:avLst/>
          </a:prstGeom>
          <a:noFill/>
          <a:ln w="1270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3A8BFF18-ED62-CB2C-C52D-AF97CC6263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513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FBE05-8124-89C7-638D-67AE72D9C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BD2CC08-6846-271F-785E-6794EAD885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Effizienz in der Fertigung: Lieferkettenoptimierung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9C9A80-5330-D80F-960C-3BACB1DFBA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Lieferkettenoptimierung = von der Beschaffung der Rohstoffe bis zur Auslieferung des fertigen Produkts an den Endkunden alles verbessern</a:t>
            </a:r>
          </a:p>
          <a:p>
            <a:r>
              <a:rPr lang="de-DE" dirty="0"/>
              <a:t>Ziel:</a:t>
            </a:r>
          </a:p>
          <a:p>
            <a:pPr lvl="1"/>
            <a:r>
              <a:rPr lang="de-DE" dirty="0"/>
              <a:t>Kosten senken, Flexibilität steigern, Qualität verbessern, Kundenorientiert</a:t>
            </a:r>
          </a:p>
          <a:p>
            <a:r>
              <a:rPr lang="de-DE" dirty="0"/>
              <a:t>Wie?</a:t>
            </a:r>
          </a:p>
          <a:p>
            <a:pPr lvl="1"/>
            <a:r>
              <a:rPr lang="de-DE" dirty="0"/>
              <a:t>KI-basierte Software im Lager und der Produktion</a:t>
            </a:r>
          </a:p>
          <a:p>
            <a:pPr lvl="1"/>
            <a:r>
              <a:rPr lang="de-DE" dirty="0"/>
              <a:t>Automatisierung im Lager und der Produktion</a:t>
            </a:r>
          </a:p>
          <a:p>
            <a:pPr lvl="1"/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5342E6B-F37B-D491-65C7-342C028D8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muss ich wissen?</a:t>
            </a:r>
          </a:p>
        </p:txBody>
      </p:sp>
      <p:pic>
        <p:nvPicPr>
          <p:cNvPr id="7" name="Bildplatzhalter 6" descr="Ein Bild, das Himmel, draußen, Stein, Meer enthält.&#10;&#10;Automatisch generierte Beschreibung">
            <a:extLst>
              <a:ext uri="{FF2B5EF4-FFF2-40B4-BE49-F238E27FC236}">
                <a16:creationId xmlns:a16="http://schemas.microsoft.com/office/drawing/2014/main" id="{C573744A-0B7D-2EAF-4CCB-125C5A534A3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0833"/>
          <a:stretch>
            <a:fillRect/>
          </a:stretch>
        </p:blipFill>
        <p:spPr/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29D3C34-F037-4622-29B3-340A91E50EEA}"/>
              </a:ext>
            </a:extLst>
          </p:cNvPr>
          <p:cNvSpPr txBox="1"/>
          <p:nvPr/>
        </p:nvSpPr>
        <p:spPr>
          <a:xfrm>
            <a:off x="0" y="6419524"/>
            <a:ext cx="4227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https://tse4.mm.bing.net/th?id=OIP.7eAszzk1ZF9HjnWKR3fbqwHaLH&amp;pid=Api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6C4CA0-3C88-0948-F4F6-7C54D36091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2892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57D76-A64F-1FD2-4374-45A0DA9EB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30B5B1B-4D6E-BC6F-32A9-84CE3CE088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Effizienz in der Fertigung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A511C2-8C4C-3B9D-267D-E3FF2E2CB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♦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Schreibt auf die Zettel ein Thema der Effizienz, das wir heute behandelt haben und hängt ihn ans Whiteboard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♦"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Schafft ihr es alle aufzuzählen?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691AAF-FF24-2736-52BD-240112A7F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haben wir heute gelernt?</a:t>
            </a:r>
          </a:p>
        </p:txBody>
      </p:sp>
      <p:pic>
        <p:nvPicPr>
          <p:cNvPr id="7" name="Bildplatzhalter 6" descr="Ein Bild, das Himmel, draußen, Stein, Meer enthält.&#10;&#10;Automatisch generierte Beschreibung">
            <a:extLst>
              <a:ext uri="{FF2B5EF4-FFF2-40B4-BE49-F238E27FC236}">
                <a16:creationId xmlns:a16="http://schemas.microsoft.com/office/drawing/2014/main" id="{33CB7BB3-AF93-95AE-8D6A-E24EDA0098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0833"/>
          <a:stretch>
            <a:fillRect/>
          </a:stretch>
        </p:blipFill>
        <p:spPr/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963E90B-AA1E-2D1C-6D4C-9C445EE4CDBC}"/>
              </a:ext>
            </a:extLst>
          </p:cNvPr>
          <p:cNvSpPr txBox="1"/>
          <p:nvPr/>
        </p:nvSpPr>
        <p:spPr>
          <a:xfrm>
            <a:off x="0" y="6419524"/>
            <a:ext cx="4227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https://tse4.mm.bing.net/th?id=OIP.7eAszzk1ZF9HjnWKR3fbqwHaLH&amp;pid=Api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5DEA59-80BA-7BA4-9489-F5120BB1CA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3414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FA152-C756-6176-1E3D-E3539C20C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29EFDA4-465E-DB20-13DA-E0C3AAFCF0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Effizienz in der Fertigung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8FD191-64CD-8384-C1C9-8E8F9A1903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Arten von Effizienz, die wir heute behandelt haben:</a:t>
            </a:r>
          </a:p>
          <a:p>
            <a:pPr lvl="1"/>
            <a:r>
              <a:rPr lang="de-DE" dirty="0"/>
              <a:t>Materialeffizienz </a:t>
            </a:r>
          </a:p>
          <a:p>
            <a:pPr lvl="1"/>
            <a:r>
              <a:rPr lang="de-DE" dirty="0"/>
              <a:t>Energieeffizienz</a:t>
            </a:r>
          </a:p>
          <a:p>
            <a:pPr lvl="1"/>
            <a:r>
              <a:rPr lang="de-DE" dirty="0"/>
              <a:t>Lean Management</a:t>
            </a:r>
          </a:p>
          <a:p>
            <a:pPr lvl="1"/>
            <a:r>
              <a:rPr lang="de-DE" dirty="0"/>
              <a:t>Einsatz von digitalen Technologien </a:t>
            </a:r>
          </a:p>
          <a:p>
            <a:pPr lvl="1"/>
            <a:r>
              <a:rPr lang="de-DE" dirty="0"/>
              <a:t>Kreislaufwirtschaft</a:t>
            </a:r>
          </a:p>
          <a:p>
            <a:pPr lvl="1"/>
            <a:r>
              <a:rPr lang="de-DE" dirty="0"/>
              <a:t>Lieferkettenoptimierung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Habt ihr noch Fragen?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51891E-74C5-38B7-9516-B2E301BDE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haben wir heute gelernt?</a:t>
            </a:r>
          </a:p>
        </p:txBody>
      </p:sp>
      <p:pic>
        <p:nvPicPr>
          <p:cNvPr id="7" name="Bildplatzhalter 6" descr="Ein Bild, das Himmel, draußen, Stein, Meer enthält.&#10;&#10;Automatisch generierte Beschreibung">
            <a:extLst>
              <a:ext uri="{FF2B5EF4-FFF2-40B4-BE49-F238E27FC236}">
                <a16:creationId xmlns:a16="http://schemas.microsoft.com/office/drawing/2014/main" id="{D6FFEEE0-9EF1-24C2-6FAD-F73A061B57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0833"/>
          <a:stretch>
            <a:fillRect/>
          </a:stretch>
        </p:blipFill>
        <p:spPr/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20A93A0-7A64-BD0B-2310-5E9ECCE10F97}"/>
              </a:ext>
            </a:extLst>
          </p:cNvPr>
          <p:cNvSpPr txBox="1"/>
          <p:nvPr/>
        </p:nvSpPr>
        <p:spPr>
          <a:xfrm>
            <a:off x="0" y="6419524"/>
            <a:ext cx="4227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https://tse4.mm.bing.net/th?id=OIP.7eAszzk1ZF9HjnWKR3fbqwHaLH&amp;pid=Api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EAF9A2-A8E0-B337-DFB1-7739BE1140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549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130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1005D7B0-5E20-2C37-2F26-39E2AA5DCC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-1659" r="-1575" b="-1659"/>
          <a:stretch/>
        </p:blipFill>
        <p:spPr>
          <a:xfrm>
            <a:off x="-1" y="1954345"/>
            <a:ext cx="3800476" cy="4465179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56E5C5-FBD3-D892-6AC0-8D092C915C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Sensibilisierung verschiedener Arten von Effizienz in der Fertigung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085B98-BCC6-DB3B-C463-199535A1FD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6</a:t>
            </a:r>
            <a:r>
              <a:rPr lang="de-DE"/>
              <a:t>0 </a:t>
            </a:r>
            <a:r>
              <a:rPr lang="de-DE" dirty="0"/>
              <a:t>Minuten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E9B24C-6C68-5770-729A-4ADAB709D8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Internetfähiges Gerät (z.B. Handy oder Tablet)</a:t>
            </a:r>
          </a:p>
          <a:p>
            <a:r>
              <a:rPr lang="de-DE" dirty="0"/>
              <a:t>Pinnwand/Whiteboard</a:t>
            </a:r>
          </a:p>
          <a:p>
            <a:r>
              <a:rPr lang="de-DE" dirty="0"/>
              <a:t>Zettel und Stifte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6F98ACD-1B16-8DBC-B967-7D1ACF91B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Modul: Effizienz in der Fertigung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AAB6368-EFA7-2CF9-7947-5D28535700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sind die Fakten?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CFED6C-9DB6-1B1E-1E51-4B93949A82DB}"/>
              </a:ext>
            </a:extLst>
          </p:cNvPr>
          <p:cNvSpPr txBox="1"/>
          <p:nvPr/>
        </p:nvSpPr>
        <p:spPr>
          <a:xfrm>
            <a:off x="0" y="6419523"/>
            <a:ext cx="42385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https://tse2.mm.bing.net/th?id=OIP.5ou7GRnyLwijtvqYOBk42AHaHa&amp;pid=Api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332F229-1E4F-352B-28D9-87905725ABE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611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6BAC4AB3-81D6-9A4D-34F5-51CE9669BE5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/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301916-A75B-F134-259F-187F329A01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Vortrag</a:t>
            </a:r>
          </a:p>
          <a:p>
            <a:r>
              <a:rPr lang="de-DE" dirty="0"/>
              <a:t>Fragerunde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A01D43-FBD4-0BA9-B847-CBE6E649A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Seminarraum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D88215-0100-8C45-50CB-14D148A0D9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Modul: Grundlagen der Nachhaltigkeit</a:t>
            </a:r>
          </a:p>
          <a:p>
            <a:r>
              <a:rPr lang="de-DE" dirty="0"/>
              <a:t>Modul: KI in der Fertigung</a:t>
            </a:r>
          </a:p>
          <a:p>
            <a:r>
              <a:rPr lang="de-DE" dirty="0"/>
              <a:t>Modul: Recycling in der Fertigung</a:t>
            </a:r>
          </a:p>
          <a:p>
            <a:r>
              <a:rPr lang="de-DE" dirty="0"/>
              <a:t>Modul: Reparatur und Demontage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1EFBF84-9D65-90AF-253A-9DEEBCA55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Modul: Effizienz in der Fertigung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58CBA46-253C-1A0D-996B-EB8AC3A4A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sind die Fakten?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CFA3FBD-A4B2-9E79-AFE0-C4C5D637D785}"/>
              </a:ext>
            </a:extLst>
          </p:cNvPr>
          <p:cNvSpPr txBox="1"/>
          <p:nvPr/>
        </p:nvSpPr>
        <p:spPr>
          <a:xfrm>
            <a:off x="0" y="6419523"/>
            <a:ext cx="42385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https://tse2.mm.bing.net/th?id=OIP.5ou7GRnyLwijtvqYOBk42AHaHa&amp;pid=Api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3E3F80C-10F3-CD48-4E54-2C89F93F01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9876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9B9C6A8-3290-7B66-627D-9312B60172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Effizienz in der Fertigung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DCBCBF-DE73-28D0-6A53-D914B85FA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14CFD5-1EE5-A395-C930-DF4A5DA7652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e-DE" sz="1800" dirty="0"/>
              <a:t>„Investitionen in Wissen zahlen die besten Zinsen.“</a:t>
            </a:r>
          </a:p>
          <a:p>
            <a:r>
              <a:rPr lang="de-DE" dirty="0"/>
              <a:t>~ Benjamin Franklin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E1E10D-576C-1052-838E-E3CEDDC348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959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6A1B5-BD5A-EB2D-B925-0E5A10704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17377E1-87A4-9E66-80E1-63AACCDE9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Effizienz in der Fertigung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44C5A0-72F5-B8B6-ABAA-0861C7B0B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Antworten stichpunktartig zum Thema:</a:t>
            </a:r>
          </a:p>
          <a:p>
            <a:pPr lvl="1"/>
            <a:r>
              <a:rPr lang="de-DE" b="1" dirty="0"/>
              <a:t>Woran denkst du, wenn du „Effizienz in der Fertigung“ hörst?</a:t>
            </a:r>
          </a:p>
          <a:p>
            <a:endParaRPr lang="de-DE" dirty="0"/>
          </a:p>
          <a:p>
            <a:r>
              <a:rPr lang="de-DE" dirty="0">
                <a:highlight>
                  <a:srgbClr val="FF00FF"/>
                </a:highlight>
              </a:rPr>
              <a:t>[Menti-Code und QR-Code einfügen]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10100C-5ECA-4868-EB60-541B740DA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muss ich tun?</a:t>
            </a:r>
          </a:p>
        </p:txBody>
      </p:sp>
      <p:pic>
        <p:nvPicPr>
          <p:cNvPr id="7" name="Bildplatzhalter 6" descr="Ein Bild, das Himmel, draußen, Stein, Meer enthält.&#10;&#10;Automatisch generierte Beschreibung">
            <a:extLst>
              <a:ext uri="{FF2B5EF4-FFF2-40B4-BE49-F238E27FC236}">
                <a16:creationId xmlns:a16="http://schemas.microsoft.com/office/drawing/2014/main" id="{27121822-9DDB-0714-76EA-D07646FA74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0833"/>
          <a:stretch>
            <a:fillRect/>
          </a:stretch>
        </p:blipFill>
        <p:spPr/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F90FDA7-CA4D-ACBE-216E-F09D515D4F35}"/>
              </a:ext>
            </a:extLst>
          </p:cNvPr>
          <p:cNvSpPr txBox="1"/>
          <p:nvPr/>
        </p:nvSpPr>
        <p:spPr>
          <a:xfrm>
            <a:off x="0" y="6419524"/>
            <a:ext cx="4227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https://tse4.mm.bing.net/th?id=OIP.7eAszzk1ZF9HjnWKR3fbqwHaLH&amp;pid=Api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DEA94C-0311-3212-16AB-8F34F487F2A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189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FF27FD2-9B72-C6B0-D035-F8132AD3F1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Effizienz in der Fertigung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7A2347-3982-365C-FB92-4561BA209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Sensibilisierung für:</a:t>
            </a:r>
          </a:p>
          <a:p>
            <a:pPr lvl="1"/>
            <a:r>
              <a:rPr lang="de-DE" dirty="0"/>
              <a:t>Materialeffizienz </a:t>
            </a:r>
          </a:p>
          <a:p>
            <a:pPr lvl="1"/>
            <a:r>
              <a:rPr lang="de-DE" dirty="0"/>
              <a:t>Energieeffizienz</a:t>
            </a:r>
          </a:p>
          <a:p>
            <a:pPr lvl="1"/>
            <a:r>
              <a:rPr lang="de-DE" dirty="0"/>
              <a:t>Lean Management</a:t>
            </a:r>
          </a:p>
          <a:p>
            <a:pPr lvl="1"/>
            <a:r>
              <a:rPr lang="de-DE" dirty="0"/>
              <a:t>Einsatz von digitalen Technologien </a:t>
            </a:r>
          </a:p>
          <a:p>
            <a:pPr lvl="1"/>
            <a:r>
              <a:rPr lang="de-DE" dirty="0"/>
              <a:t>Kreislaufwirtschaft</a:t>
            </a:r>
          </a:p>
          <a:p>
            <a:pPr lvl="1"/>
            <a:r>
              <a:rPr lang="de-DE" dirty="0"/>
              <a:t>Lieferkettenoptimierung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54E014-250D-3171-A994-0F53E0552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wollen wir erreichen?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36E5858F-FDA8-1021-42AB-9992FA4F0B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/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25A1604-D38B-DAD4-964B-2EE69F07B46D}"/>
              </a:ext>
            </a:extLst>
          </p:cNvPr>
          <p:cNvSpPr txBox="1"/>
          <p:nvPr/>
        </p:nvSpPr>
        <p:spPr>
          <a:xfrm>
            <a:off x="0" y="6419524"/>
            <a:ext cx="4227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https://tse4.mm.bing.net/th?id=OIP.7eAszzk1ZF9HjnWKR3fbqwHaLH&amp;pid=Api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DAAC97-5C9D-F2AA-7BBD-C2542E81B5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7468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FD75E-49CF-D8F3-77BB-A0239763D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B6D1C05-3F1F-1A12-020E-AE0B8CDF6C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Effizienz in der Fertigung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DB66C-7331-71BB-D177-3CD6E0F160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Effektiv sein = die richtigen Dinge tun</a:t>
            </a:r>
          </a:p>
          <a:p>
            <a:endParaRPr lang="de-DE" dirty="0"/>
          </a:p>
          <a:p>
            <a:r>
              <a:rPr lang="de-DE" dirty="0"/>
              <a:t>Effizient sein = die Dinge richtig tun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54809A-F4F8-F66E-F73E-76E66BB96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muss ich wissen?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1CEE3484-83C2-57B7-3516-095A027CE7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t="-49928" r="1783" b="-38747"/>
          <a:stretch/>
        </p:blipFill>
        <p:spPr>
          <a:xfrm>
            <a:off x="-1" y="1954345"/>
            <a:ext cx="3800476" cy="4465179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41EF42E-1AB9-3C01-286A-478754F8AAA7}"/>
              </a:ext>
            </a:extLst>
          </p:cNvPr>
          <p:cNvSpPr txBox="1"/>
          <p:nvPr/>
        </p:nvSpPr>
        <p:spPr>
          <a:xfrm>
            <a:off x="0" y="6419523"/>
            <a:ext cx="43998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https://i.pinimg.com/originals/67/17/89/671789ef64f92f83acd3db70ebb771dc.jpg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BF6192-BBF2-1DAA-3063-F986B447CC44}"/>
              </a:ext>
            </a:extLst>
          </p:cNvPr>
          <p:cNvSpPr txBox="1"/>
          <p:nvPr/>
        </p:nvSpPr>
        <p:spPr>
          <a:xfrm>
            <a:off x="1280160" y="5346551"/>
            <a:ext cx="11510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AE424B-6161-CDDD-D245-352C6E7041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9070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E723A-86DD-8FFC-0057-D3B126722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C465D23-B080-1AB9-3B97-E41077316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Effizienz in der Fertigung: Materialeffizienz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0A6B23-7D6E-7148-CE0F-79EEF3E1F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Materialeffizienz = Relation von Produkt-Output zu Material-Input</a:t>
            </a:r>
          </a:p>
          <a:p>
            <a:r>
              <a:rPr lang="de-DE" dirty="0"/>
              <a:t>Um Ressourcen zu schonen und Umwelt zu entlasten</a:t>
            </a:r>
          </a:p>
          <a:p>
            <a:r>
              <a:rPr lang="de-DE" dirty="0"/>
              <a:t>Wie?</a:t>
            </a:r>
          </a:p>
          <a:p>
            <a:pPr lvl="1"/>
            <a:r>
              <a:rPr lang="de-DE" dirty="0"/>
              <a:t>Produktionsprozesse optimieren und stabilisieren</a:t>
            </a:r>
          </a:p>
          <a:p>
            <a:pPr lvl="1"/>
            <a:r>
              <a:rPr lang="de-DE" dirty="0"/>
              <a:t>Produktdesign sowie Konstruktionen optimieren</a:t>
            </a:r>
          </a:p>
          <a:p>
            <a:pPr lvl="1"/>
            <a:r>
              <a:rPr lang="de-DE" dirty="0"/>
              <a:t>Mehr Werkstoffrecycling</a:t>
            </a:r>
          </a:p>
          <a:p>
            <a:pPr lvl="1"/>
            <a:r>
              <a:rPr lang="de-DE" dirty="0"/>
              <a:t>Auslastung sowie Nutzungsdauer erhöhen</a:t>
            </a:r>
          </a:p>
          <a:p>
            <a:pPr lvl="1"/>
            <a:r>
              <a:rPr lang="de-DE" dirty="0"/>
              <a:t>Fertigungsumfeld optimieren </a:t>
            </a:r>
          </a:p>
          <a:p>
            <a:pPr lvl="1"/>
            <a:r>
              <a:rPr lang="de-DE" dirty="0"/>
              <a:t>Planung und Methoden anwenden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A2C2D3-39BC-A503-FDF8-A64851223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muss ich wissen?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A4D4622F-4BE5-F83B-CB58-59B60B8A83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7" b="10837"/>
          <a:stretch/>
        </p:blipFill>
        <p:spPr>
          <a:xfrm>
            <a:off x="-1" y="1954345"/>
            <a:ext cx="3800476" cy="4465179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33C0C6F-00F5-C63C-F013-220342E36A53}"/>
              </a:ext>
            </a:extLst>
          </p:cNvPr>
          <p:cNvSpPr txBox="1"/>
          <p:nvPr/>
        </p:nvSpPr>
        <p:spPr>
          <a:xfrm>
            <a:off x="0" y="6419524"/>
            <a:ext cx="4227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https://tse4.mm.bing.net/th?id=OIP.7eAszzk1ZF9HjnWKR3fbqwHaLH&amp;pid=Api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8F5770-009F-C599-5B02-5A606283568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706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D08BF-1674-3F2C-72CF-265119FBA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0CE1D54-2CCA-5961-993E-F6ED027394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Effizienz in der Fertigung: Energieeffizienz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A3618F-60DA-D676-C17A-AA804CFEFF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Energieeffizienz = Verhältnis von Energieaufnahme zu Energienutzen in einem System </a:t>
            </a:r>
          </a:p>
          <a:p>
            <a:r>
              <a:rPr lang="de-DE" dirty="0"/>
              <a:t>Reduzierung von Treibhausgasen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Wirtschaftlichkeit</a:t>
            </a:r>
          </a:p>
          <a:p>
            <a:r>
              <a:rPr lang="de-DE" dirty="0"/>
              <a:t>Wie kann man die Energieeffizienz steigern?</a:t>
            </a:r>
          </a:p>
          <a:p>
            <a:pPr lvl="1"/>
            <a:r>
              <a:rPr lang="de-DE" dirty="0"/>
              <a:t>Energie- und Produktionsdaten verknüpfen</a:t>
            </a:r>
          </a:p>
          <a:p>
            <a:pPr lvl="1"/>
            <a:r>
              <a:rPr lang="de-DE" dirty="0"/>
              <a:t>Maschinen sowie Prozesse optimieren</a:t>
            </a:r>
          </a:p>
          <a:p>
            <a:pPr lvl="1"/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EAE09C-B9FC-6AD1-08FF-8EAEA6916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muss ich wissen?</a:t>
            </a:r>
          </a:p>
        </p:txBody>
      </p:sp>
      <p:pic>
        <p:nvPicPr>
          <p:cNvPr id="7" name="Bildplatzhalter 6" descr="Ein Bild, das Himmel, draußen, Stein, Meer enthält.&#10;&#10;Automatisch generierte Beschreibung">
            <a:extLst>
              <a:ext uri="{FF2B5EF4-FFF2-40B4-BE49-F238E27FC236}">
                <a16:creationId xmlns:a16="http://schemas.microsoft.com/office/drawing/2014/main" id="{8116EA2A-679C-F3B2-593E-8268FC7A69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0833"/>
          <a:stretch>
            <a:fillRect/>
          </a:stretch>
        </p:blipFill>
        <p:spPr/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41689BC-D7A4-BC05-45FC-9D69740130C7}"/>
              </a:ext>
            </a:extLst>
          </p:cNvPr>
          <p:cNvSpPr txBox="1"/>
          <p:nvPr/>
        </p:nvSpPr>
        <p:spPr>
          <a:xfrm>
            <a:off x="0" y="6419524"/>
            <a:ext cx="4227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https://tse4.mm.bing.net/th?id=OIP.7eAszzk1ZF9HjnWKR3fbqwHaLH&amp;pid=Api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0D742C-57F2-B8BF-CC4F-3461D30A8F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665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1">
  <a:themeElements>
    <a:clrScheme name="Benutzerdefiniert 7">
      <a:dk1>
        <a:srgbClr val="FFFFFF"/>
      </a:dk1>
      <a:lt1>
        <a:srgbClr val="FFFFFF"/>
      </a:lt1>
      <a:dk2>
        <a:srgbClr val="FFFFFF"/>
      </a:dk2>
      <a:lt2>
        <a:srgbClr val="92D050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Benutzerdefini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3682b783-1ee3-4c4e-b21c-6736bd95551f" Revision="1" Stencil="System.MyShapes" StencilVersion="1.0"/>
</Control>
</file>

<file path=customXml/item10.xml><?xml version="1.0" encoding="utf-8"?>
<Control xmlns="http://schemas.microsoft.com/VisualStudio/2011/storyboarding/control">
  <Id Name="a3de60e0-5cdb-4b44-b9d1-eb570cde3af4" Revision="2" Stencil="System.MyShapes" StencilVersion="1.0"/>
</Control>
</file>

<file path=customXml/item1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4ECEC6BCA62E4DB566187D7585D4CD" ma:contentTypeVersion="14" ma:contentTypeDescription="Ein neues Dokument erstellen." ma:contentTypeScope="" ma:versionID="e08cb908bf2c26ee807d01f94b30cdbf">
  <xsd:schema xmlns:xsd="http://www.w3.org/2001/XMLSchema" xmlns:xs="http://www.w3.org/2001/XMLSchema" xmlns:p="http://schemas.microsoft.com/office/2006/metadata/properties" xmlns:ns2="47c31507-2017-49a1-a8b4-a2d52a7f09cf" xmlns:ns3="4b4f5136-51cc-40f9-b8ee-994051844e9d" targetNamespace="http://schemas.microsoft.com/office/2006/metadata/properties" ma:root="true" ma:fieldsID="8cbf929a20443c8ac0d636f508f95cd2" ns2:_="" ns3:_="">
    <xsd:import namespace="47c31507-2017-49a1-a8b4-a2d52a7f09cf"/>
    <xsd:import namespace="4b4f5136-51cc-40f9-b8ee-994051844e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31507-2017-49a1-a8b4-a2d52a7f0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6eb20c4f-c5c2-492b-9954-d638c64bf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f5136-51cc-40f9-b8ee-994051844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e0cf284-36bf-4552-9f96-7d1ca428e497}" ma:internalName="TaxCatchAll" ma:showField="CatchAllData" ma:web="4b4f5136-51cc-40f9-b8ee-994051844e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c31507-2017-49a1-a8b4-a2d52a7f09cf">
      <Terms xmlns="http://schemas.microsoft.com/office/infopath/2007/PartnerControls"/>
    </lcf76f155ced4ddcb4097134ff3c332f>
    <TaxCatchAll xmlns="4b4f5136-51cc-40f9-b8ee-994051844e9d" xsi:nil="true"/>
  </documentManagement>
</p:properties>
</file>

<file path=customXml/item2.xml><?xml version="1.0" encoding="utf-8"?>
<Control xmlns="http://schemas.microsoft.com/VisualStudio/2011/storyboarding/control">
  <Id Name="a3de60e0-5cdb-4b44-b9d1-eb570cde3af4" Revision="1" Stencil="System.MyShapes" StencilVersion="1.0"/>
</Control>
</file>

<file path=customXml/item3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4.xml><?xml version="1.0" encoding="utf-8"?>
<Control xmlns="http://schemas.microsoft.com/VisualStudio/2011/storyboarding/control">
  <Id Name="3682b783-1ee3-4c4e-b21c-6736bd95551f" Revision="2" Stencil="System.MyShapes" StencilVersion="1.0"/>
</Control>
</file>

<file path=customXml/item5.xml><?xml version="1.0" encoding="utf-8"?>
<Control xmlns="http://schemas.microsoft.com/VisualStudio/2011/storyboarding/control">
  <Id Name="3682b783-1ee3-4c4e-b21c-6736bd95551f" Revision="2" Stencil="System.MyShapes" StencilVersion="1.0"/>
</Control>
</file>

<file path=customXml/item6.xml><?xml version="1.0" encoding="utf-8"?>
<Control xmlns="http://schemas.microsoft.com/VisualStudio/2011/storyboarding/control">
  <Id Name="3682b783-1ee3-4c4e-b21c-6736bd95551f" Revision="2" Stencil="System.MyShapes" StencilVersion="1.0"/>
</Control>
</file>

<file path=customXml/item7.xml><?xml version="1.0" encoding="utf-8"?>
<Control xmlns="http://schemas.microsoft.com/VisualStudio/2011/storyboarding/control">
  <Id Name="782b6d6d-4ab4-4591-b38d-465207773355" Revision="1" Stencil="System.MyShapes" StencilVersion="1.0"/>
</Control>
</file>

<file path=customXml/item8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9.xml><?xml version="1.0" encoding="utf-8"?>
<Control xmlns="http://schemas.microsoft.com/VisualStudio/2011/storyboarding/control">
  <Id Name="a3de60e0-5cdb-4b44-b9d1-eb570cde3af4" Revision="2" Stencil="System.MyShapes" StencilVersion="1.0"/>
</Control>
</file>

<file path=customXml/itemProps1.xml><?xml version="1.0" encoding="utf-8"?>
<ds:datastoreItem xmlns:ds="http://schemas.openxmlformats.org/officeDocument/2006/customXml" ds:itemID="{65A7CDB0-199B-4668-98A2-209DE75D6FAD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80F42BCC-C10F-44FF-9A86-5B532B6BC56E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5ACF978E-795A-4211-95A8-5A76EAAF4A80}"/>
</file>

<file path=customXml/itemProps12.xml><?xml version="1.0" encoding="utf-8"?>
<ds:datastoreItem xmlns:ds="http://schemas.openxmlformats.org/officeDocument/2006/customXml" ds:itemID="{DBF59F0F-D3CC-4FB5-A123-D4A33AFE3486}"/>
</file>

<file path=customXml/itemProps13.xml><?xml version="1.0" encoding="utf-8"?>
<ds:datastoreItem xmlns:ds="http://schemas.openxmlformats.org/officeDocument/2006/customXml" ds:itemID="{6D3BB7AF-C893-4936-B244-27F7127BA401}"/>
</file>

<file path=customXml/itemProps2.xml><?xml version="1.0" encoding="utf-8"?>
<ds:datastoreItem xmlns:ds="http://schemas.openxmlformats.org/officeDocument/2006/customXml" ds:itemID="{AE9414AD-199E-4924-8E3F-B16B338313ED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FA9096D8-2D57-43E7-BC78-302734CDABF3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983DA3D1-5E57-4AF1-AD13-443F60FD6D57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A8C078C1-0B12-4471-BF5F-BD3F47E781D2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AAD3A396-2E1D-446F-9392-F663233FE9A7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B385B46F-DC37-4E36-88C6-A520975FA83D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CF23891F-71C3-41D7-9B26-4DE5CB23EF14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1B5F96B0-8A4D-4B7D-94CA-FDE912DB89B5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2183</Words>
  <Application>Microsoft Office PowerPoint</Application>
  <PresentationFormat>Breitbild</PresentationFormat>
  <Paragraphs>279</Paragraphs>
  <Slides>16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Aptos</vt:lpstr>
      <vt:lpstr>Arial</vt:lpstr>
      <vt:lpstr>Wingdings</vt:lpstr>
      <vt:lpstr>1_1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Schneider</dc:creator>
  <cp:lastModifiedBy>Paula Schneider</cp:lastModifiedBy>
  <cp:revision>87</cp:revision>
  <dcterms:created xsi:type="dcterms:W3CDTF">2024-11-18T08:34:02Z</dcterms:created>
  <dcterms:modified xsi:type="dcterms:W3CDTF">2025-04-04T10:06:57Z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0x0101008D4ECEC6BCA62E4DB566187D7585D4CD</vt:lpwstr>
  </property>
</Properties>
</file>