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8.xml" ContentType="application/vnd.openxmlformats-officedocument.customXmlProperties+xml"/>
  <Override PartName="/customXml/itemProps10.xml" ContentType="application/vnd.openxmlformats-officedocument.customXmlProperties+xml"/>
  <Override PartName="/customXml/itemProps7.xml" ContentType="application/vnd.openxmlformats-officedocument.customXmlProperties+xml"/>
  <Override PartName="/docProps/core.xml" ContentType="application/vnd.openxmlformats-package.core-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1"/>
  </p:sldMasterIdLst>
  <p:notesMasterIdLst>
    <p:notesMasterId r:id="rId24"/>
  </p:notesMasterIdLst>
  <p:handoutMasterIdLst>
    <p:handoutMasterId r:id="rId25"/>
  </p:handoutMasterIdLst>
  <p:sldIdLst>
    <p:sldId id="279" r:id="rId12"/>
    <p:sldId id="281" r:id="rId13"/>
    <p:sldId id="282" r:id="rId14"/>
    <p:sldId id="280" r:id="rId15"/>
    <p:sldId id="283" r:id="rId16"/>
    <p:sldId id="284" r:id="rId17"/>
    <p:sldId id="294" r:id="rId18"/>
    <p:sldId id="295" r:id="rId19"/>
    <p:sldId id="286" r:id="rId20"/>
    <p:sldId id="287" r:id="rId21"/>
    <p:sldId id="296" r:id="rId22"/>
    <p:sldId id="285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C"/>
    <a:srgbClr val="004992"/>
    <a:srgbClr val="0058B0"/>
    <a:srgbClr val="004080"/>
    <a:srgbClr val="005AB4"/>
    <a:srgbClr val="597A9B"/>
    <a:srgbClr val="00417D"/>
    <a:srgbClr val="014183"/>
    <a:srgbClr val="083D76"/>
    <a:srgbClr val="01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4" autoAdjust="0"/>
    <p:restoredTop sz="79974" autoAdjust="0"/>
  </p:normalViewPr>
  <p:slideViewPr>
    <p:cSldViewPr snapToGrid="0">
      <p:cViewPr varScale="1">
        <p:scale>
          <a:sx n="89" d="100"/>
          <a:sy n="89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3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customXml" Target="../customXml/item1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openxmlformats.org/officeDocument/2006/relationships/customXml" Target="../customXml/item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9BD0853-5E7A-E162-6350-76D81318BE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A82030-9E95-5060-9C31-67A7718223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EC7D6-E041-4168-A6E2-9DCACDA9866C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46B109-C128-4AC2-6989-42F7227362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D8DECB-A6C0-0E50-9348-E8170862D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D652D-FEF3-4603-88A6-8FB90295FD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7174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B527A-142C-408D-A25C-79B9FA05A8D3}" type="datetimeFigureOut">
              <a:rPr lang="de-DE" smtClean="0"/>
              <a:t>04.04.2025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2EEE-6FAC-49E6-99E4-39EFDC2097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0456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autodesk.com/view/ACD/2022/ENU/?guid=GUID-ECFB3220-6484-4D0B-BB7E-B06AD9F4E85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elp.autodesk.com/videos/NzdzRvdjrhsaYIroORB57_cES56d3ojm/video.webm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Willkommen zum Workshop.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Heute behandeln wir das Thema: Arbeit mit 3D-Modellen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59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27EFF-B3B9-6F36-A27D-A296D51A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4E66DD1-7D8C-7F1C-A159-924613BD9A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540057-9A7A-2A8C-4322-1C2539675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haben wir heute gelernt?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warum benutzt man 3D-Modelle (Nachhaltigkeit von 3D-Drucker/additive Fertigung nutzen)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 das erstellen von 3D-Modellen in der CAD-Software funktioniert (und welche Fehler man vermeiden sollte)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Ihr konntet selber eine Beispielzeichnung in ein 3D-Modell verwandeln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Habt ihr noch Fragen?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B9AB77-0220-CF57-6503-356CB17B86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6E34A1-F1BC-C7D3-BBD0-74EC810E1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839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Vielen Dank für Ihre Zeit und Aufmerksamkeit. Ich hoffe Sie konnten ein paar neue Informationen mitnehmen.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3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34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65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Heute wollen wir lernen das Erstellen von 3D-Modellen verstehen und den Umgang mit der CAD-Software erlernen sodass jeder in der Lage ist 3D-Modelle zu bearbeiten oder zu erstellen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27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Wozu brauchen wir überhaupt 3D-Modelle?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3D-Modelle dienen als Vorlage für den 3D-Drucker (in der additiven Fertigung)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für das Erstellen der Dateien sind zum Beispiel Creo, Catia, Solid 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Dateien müssen in einem bestimmten Format (nach Richtlinien erstellt werden), um in den Programmen verarbeitet und vom 3D-Drucker angenommen zu werden.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additive Fertigung ist ein sehr nachhaltiges Produktionsverfahren: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Reduzierung von Abfall (hinzufügen von Material nicht abtragen)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Produktion (=auf Kundenanforderung fertigen, immer nach Marktbedürfnis) (Bedarfsgerecht fertigen, Produktion On Demand spart Lagerkosten)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Lokale Produktion (weniger Transportemissionen, Co2-Verbrauch beim Transport)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und Wiederverwendung (durch Verwendung nachhaltiger Materialien)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Designoptimierung durch Software (weniger Material, effizienter produzierbar)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Lebensdauerverlängerung (Reparaturfähigkeit, Teile Drucken für beschädigte Dinge oder Nachbesserung/auffüllen eines beschädigten Teils)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99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AutoCAD 2022 Help | Convert 2D Objects to 3D Objects | Autodesk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Anschauen wie man 2D-Zeichnung zu 3D-Modell konvertiert, welche als Vorlage für den 3D-Drucker dient: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(Links vereinfachtes Beispiel einer Tasse, Zeichnung zur Vereinfachung ohne Maße etc.)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Funktionen wie Extrudieren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helfen beim schnellen umwandeln in 3D-Modelle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[Beispiel Video der Firma einfügen (wie das unten) /Bilder dann ersetzen?]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https://help.autodesk.com/videos/NzdzRvdjrhsaYIroORB57_cES56d3ojm/video.webm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Digitale Zeichnung 3D-Modells kann man auch direkt erstellen ohne 2D-Zeichnung (2D-Zeichnung meist zur Vorstellung beim Kunden gedacht)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26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https://www.sculpteo.com/de/3d-lernzentrum/erstellung-einer-druckbaren-3d-datei/haeufige-probleme-beim-3d-druck-was-ihre-3d-datei-nicht-druckbar-macht/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Fehler bei 3D-Druck-Dateien bzw. beim Konstruieren: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Konstruktionsrichtlinien der Materialien nicht befolgt: je nach Material andere Eigenschaften und Einschränkungen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Mindestwandstärke nicht beachtet: Teil der Richtlinien, wird übersehen und so Gefahr von Brechen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Gekreuzte Volumina erstellt: können so nicht gedruckt werden (Funktion </a:t>
            </a:r>
            <a:r>
              <a:rPr lang="de-DE" b="0" i="0" dirty="0">
                <a:solidFill>
                  <a:srgbClr val="353F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b="0" i="0" dirty="0" err="1">
                <a:solidFill>
                  <a:srgbClr val="353F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boolean</a:t>
            </a:r>
            <a:r>
              <a:rPr lang="de-DE" b="0" i="0" dirty="0">
                <a:solidFill>
                  <a:srgbClr val="353F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353F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r>
              <a:rPr lang="de-DE" b="0" i="0" dirty="0">
                <a:solidFill>
                  <a:srgbClr val="353F4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 in CAD-Programm behebt Fehler)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manifold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Modell erstellt: Modell muss realistisches Volumen und Oberflächen haben, die verbunden sind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Falsche Flächenausrichtung: alle Flächen des Moduls müssen in die gleiche Richtung zeigen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Keine Stützen: schon beim Drucken helfen sie gegen Schwerkraft (bei  SLS-Verfahren dient Pulver als Stütze)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Falsche 3D-Datei für Drucker gewählt: Dateiformat an Drucker anpassen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238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Tut euch zu zweit an den PCs mit CAD-Software zusammen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Dort sollt ihr die 2D-Zeichnung in ein 3D-Modell umwandeln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Beachtung der Toleranzen und Maße wichtig! (genug aber nicht zu viele einfügen)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[Beispiel hier je nach Firma]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[für das jeweilige Beispiel Liste mit einfachen Schritten der Lösung anfertigen und zur Not Tipps an Teams geben]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36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Bilder oder Video von 2D-Zeichnung und 3D-Modell (daraus erstellt) einfügen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E2EEE-6FAC-49E6-99E4-39EFDC20971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06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914630-E206-64DB-FDF0-406A9024BB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391"/>
          <a:stretch/>
        </p:blipFill>
        <p:spPr bwMode="auto">
          <a:xfrm>
            <a:off x="2292573" y="0"/>
            <a:ext cx="9899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ussdiagramm: Verzögerung 6">
            <a:extLst>
              <a:ext uri="{FF2B5EF4-FFF2-40B4-BE49-F238E27FC236}">
                <a16:creationId xmlns:a16="http://schemas.microsoft.com/office/drawing/2014/main" id="{67AEA439-D1CE-8696-50AF-C599BDAF7B00}"/>
              </a:ext>
            </a:extLst>
          </p:cNvPr>
          <p:cNvSpPr/>
          <p:nvPr userDrawn="1"/>
        </p:nvSpPr>
        <p:spPr bwMode="gray">
          <a:xfrm>
            <a:off x="0" y="0"/>
            <a:ext cx="5417040" cy="6858000"/>
          </a:xfrm>
          <a:prstGeom prst="flowChartDelay">
            <a:avLst/>
          </a:prstGeom>
          <a:solidFill>
            <a:srgbClr val="003B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4AA5BFE9-BAB4-93DA-8DC1-B6B030ABA40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974672" y="6617933"/>
            <a:ext cx="86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XXX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63E7786-C120-9B21-7602-2BBB2F79FCC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121231" y="6617933"/>
            <a:ext cx="48895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1pPr>
            <a:lvl2pPr marL="1588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tabLst/>
              <a:defRPr sz="700" kern="1200">
                <a:noFill/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5pPr>
            <a:lvl6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6pPr>
            <a:lvl7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7pPr>
            <a:lvl8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8pPr>
            <a:lvl9pPr marL="0" indent="0" algn="r" defTabSz="914400" rtl="0" eaLnBrk="1" latinLnBrk="0" hangingPunct="1">
              <a:defRPr sz="7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fld id="{8E91F6B7-D9DD-40B9-8E0F-7B4E75E5DBFB}" type="datetime1">
              <a:rPr lang="en-US" smtClean="0">
                <a:latin typeface="Arial"/>
                <a:cs typeface="Arial"/>
              </a:rPr>
              <a:pPr/>
              <a:t>4/4/2025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70B22B3-3431-0F6D-EE8C-931AC1CA1421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74715" y="1963222"/>
            <a:ext cx="4320000" cy="59295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Workshop zum Thema: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86FEF-46AA-2AFC-D43B-733619AC9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715" y="2569369"/>
            <a:ext cx="5019957" cy="17192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>
                <a:solidFill>
                  <a:srgbClr val="92D050"/>
                </a:solidFill>
              </a:defRPr>
            </a:lvl1pPr>
          </a:lstStyle>
          <a:p>
            <a:pPr lvl="0"/>
            <a:r>
              <a:rPr lang="de-DE" sz="3000" dirty="0"/>
              <a:t>[Thema]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2534C0-2113-66F8-7F6D-67E8F25A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776" y="5500500"/>
            <a:ext cx="4320000" cy="39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1800" dirty="0"/>
              <a:t>X</a:t>
            </a:r>
            <a:endParaRPr lang="de-DE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289934-83D1-27E3-87FE-BFE7D174C28A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29775" y="5116530"/>
            <a:ext cx="4320000" cy="36312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800" dirty="0"/>
              <a:t> Gehalten von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749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übersic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 flip="none" rotWithShape="1"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73D3982-8F58-0801-0D87-028BB8011A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8573187"/>
              </p:ext>
            </p:extLst>
          </p:nvPr>
        </p:nvGraphicFramePr>
        <p:xfrm>
          <a:off x="4038600" y="1954342"/>
          <a:ext cx="7956268" cy="4465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52544602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656027740"/>
                    </a:ext>
                  </a:extLst>
                </a:gridCol>
                <a:gridCol w="5508268">
                  <a:extLst>
                    <a:ext uri="{9D8B030D-6E8A-4147-A177-3AD203B41FA5}">
                      <a16:colId xmlns:a16="http://schemas.microsoft.com/office/drawing/2014/main" val="3339739263"/>
                    </a:ext>
                  </a:extLst>
                </a:gridCol>
              </a:tblGrid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Inhalte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234055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Dauer</a:t>
                      </a:r>
                      <a:r>
                        <a:rPr lang="de-DE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377231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Benötigte</a:t>
                      </a:r>
                      <a:r>
                        <a:rPr lang="de-DE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Materialien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940001"/>
                  </a:ext>
                </a:extLst>
              </a:tr>
            </a:tbl>
          </a:graphicData>
        </a:graphic>
      </p:graphicFrame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8ABE81E-4B6C-06B3-78DB-0ECA12A06D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2528" y="195433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pic>
        <p:nvPicPr>
          <p:cNvPr id="9" name="Grafik 8" descr="Liste Silhouette">
            <a:extLst>
              <a:ext uri="{FF2B5EF4-FFF2-40B4-BE49-F238E27FC236}">
                <a16:creationId xmlns:a16="http://schemas.microsoft.com/office/drawing/2014/main" id="{43F95B94-0A07-9DF6-59E0-62CED40D6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7885" y="2453634"/>
            <a:ext cx="468000" cy="468000"/>
          </a:xfrm>
          <a:prstGeom prst="rect">
            <a:avLst/>
          </a:prstGeom>
        </p:spPr>
      </p:pic>
      <p:grpSp>
        <p:nvGrpSpPr>
          <p:cNvPr id="10" name="Grafik 11" descr="Uhr Silhouette">
            <a:extLst>
              <a:ext uri="{FF2B5EF4-FFF2-40B4-BE49-F238E27FC236}">
                <a16:creationId xmlns:a16="http://schemas.microsoft.com/office/drawing/2014/main" id="{5A6F0F49-4C96-CE6A-F341-0D18F48ABF2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67885" y="3952930"/>
            <a:ext cx="468000" cy="468000"/>
            <a:chOff x="-507365" y="3476637"/>
            <a:chExt cx="628650" cy="628650"/>
          </a:xfrm>
          <a:solidFill>
            <a:schemeClr val="bg1"/>
          </a:solidFill>
        </p:grpSpPr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7D507699-4979-BB8D-AE7F-187635A8B5C0}"/>
                </a:ext>
              </a:extLst>
            </p:cNvPr>
            <p:cNvSpPr/>
            <p:nvPr/>
          </p:nvSpPr>
          <p:spPr>
            <a:xfrm>
              <a:off x="-202565" y="3609987"/>
              <a:ext cx="149609" cy="321059"/>
            </a:xfrm>
            <a:custGeom>
              <a:avLst/>
              <a:gdLst>
                <a:gd name="connsiteX0" fmla="*/ 136141 w 149609"/>
                <a:gd name="connsiteY0" fmla="*/ 321059 h 321059"/>
                <a:gd name="connsiteX1" fmla="*/ 2791 w 149609"/>
                <a:gd name="connsiteY1" fmla="*/ 187709 h 321059"/>
                <a:gd name="connsiteX2" fmla="*/ 0 w 149609"/>
                <a:gd name="connsiteY2" fmla="*/ 180975 h 321059"/>
                <a:gd name="connsiteX3" fmla="*/ 0 w 149609"/>
                <a:gd name="connsiteY3" fmla="*/ 0 h 321059"/>
                <a:gd name="connsiteX4" fmla="*/ 19050 w 149609"/>
                <a:gd name="connsiteY4" fmla="*/ 0 h 321059"/>
                <a:gd name="connsiteX5" fmla="*/ 19050 w 149609"/>
                <a:gd name="connsiteY5" fmla="*/ 177032 h 321059"/>
                <a:gd name="connsiteX6" fmla="*/ 149609 w 149609"/>
                <a:gd name="connsiteY6" fmla="*/ 307591 h 32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09" h="321059">
                  <a:moveTo>
                    <a:pt x="136141" y="321059"/>
                  </a:moveTo>
                  <a:lnTo>
                    <a:pt x="2791" y="187709"/>
                  </a:lnTo>
                  <a:cubicBezTo>
                    <a:pt x="1004" y="185923"/>
                    <a:pt x="1" y="183501"/>
                    <a:pt x="0" y="180975"/>
                  </a:cubicBezTo>
                  <a:lnTo>
                    <a:pt x="0" y="0"/>
                  </a:lnTo>
                  <a:lnTo>
                    <a:pt x="19050" y="0"/>
                  </a:lnTo>
                  <a:lnTo>
                    <a:pt x="19050" y="177032"/>
                  </a:lnTo>
                  <a:lnTo>
                    <a:pt x="149609" y="3075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3478F8E-CBE4-D8D9-1857-114C34FF9C12}"/>
                </a:ext>
              </a:extLst>
            </p:cNvPr>
            <p:cNvSpPr/>
            <p:nvPr/>
          </p:nvSpPr>
          <p:spPr>
            <a:xfrm>
              <a:off x="-507365" y="3476637"/>
              <a:ext cx="628650" cy="628650"/>
            </a:xfrm>
            <a:custGeom>
              <a:avLst/>
              <a:gdLst>
                <a:gd name="connsiteX0" fmla="*/ 314325 w 628650"/>
                <a:gd name="connsiteY0" fmla="*/ 628650 h 628650"/>
                <a:gd name="connsiteX1" fmla="*/ 0 w 628650"/>
                <a:gd name="connsiteY1" fmla="*/ 314325 h 628650"/>
                <a:gd name="connsiteX2" fmla="*/ 314325 w 628650"/>
                <a:gd name="connsiteY2" fmla="*/ 0 h 628650"/>
                <a:gd name="connsiteX3" fmla="*/ 628650 w 628650"/>
                <a:gd name="connsiteY3" fmla="*/ 314325 h 628650"/>
                <a:gd name="connsiteX4" fmla="*/ 314325 w 628650"/>
                <a:gd name="connsiteY4" fmla="*/ 628650 h 628650"/>
                <a:gd name="connsiteX5" fmla="*/ 314325 w 628650"/>
                <a:gd name="connsiteY5" fmla="*/ 19050 h 628650"/>
                <a:gd name="connsiteX6" fmla="*/ 19050 w 628650"/>
                <a:gd name="connsiteY6" fmla="*/ 314325 h 628650"/>
                <a:gd name="connsiteX7" fmla="*/ 314325 w 628650"/>
                <a:gd name="connsiteY7" fmla="*/ 609600 h 628650"/>
                <a:gd name="connsiteX8" fmla="*/ 609600 w 628650"/>
                <a:gd name="connsiteY8" fmla="*/ 314325 h 628650"/>
                <a:gd name="connsiteX9" fmla="*/ 314325 w 628650"/>
                <a:gd name="connsiteY9" fmla="*/ 190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650" h="628650">
                  <a:moveTo>
                    <a:pt x="314325" y="628650"/>
                  </a:moveTo>
                  <a:cubicBezTo>
                    <a:pt x="140728" y="628650"/>
                    <a:pt x="0" y="487922"/>
                    <a:pt x="0" y="314325"/>
                  </a:cubicBezTo>
                  <a:cubicBezTo>
                    <a:pt x="0" y="140728"/>
                    <a:pt x="140728" y="0"/>
                    <a:pt x="314325" y="0"/>
                  </a:cubicBezTo>
                  <a:cubicBezTo>
                    <a:pt x="487922" y="0"/>
                    <a:pt x="628650" y="140728"/>
                    <a:pt x="628650" y="314325"/>
                  </a:cubicBezTo>
                  <a:cubicBezTo>
                    <a:pt x="628451" y="487839"/>
                    <a:pt x="487839" y="628451"/>
                    <a:pt x="314325" y="628650"/>
                  </a:cubicBezTo>
                  <a:close/>
                  <a:moveTo>
                    <a:pt x="314325" y="19050"/>
                  </a:moveTo>
                  <a:cubicBezTo>
                    <a:pt x="151249" y="19050"/>
                    <a:pt x="19050" y="151249"/>
                    <a:pt x="19050" y="314325"/>
                  </a:cubicBezTo>
                  <a:cubicBezTo>
                    <a:pt x="19050" y="477401"/>
                    <a:pt x="151249" y="609600"/>
                    <a:pt x="314325" y="609600"/>
                  </a:cubicBezTo>
                  <a:cubicBezTo>
                    <a:pt x="477401" y="609600"/>
                    <a:pt x="609600" y="477401"/>
                    <a:pt x="609600" y="314325"/>
                  </a:cubicBezTo>
                  <a:cubicBezTo>
                    <a:pt x="609411" y="151327"/>
                    <a:pt x="477323" y="19239"/>
                    <a:pt x="314325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fik 12" descr="Blaupause Silhouette">
            <a:extLst>
              <a:ext uri="{FF2B5EF4-FFF2-40B4-BE49-F238E27FC236}">
                <a16:creationId xmlns:a16="http://schemas.microsoft.com/office/drawing/2014/main" id="{A6CBBA8A-B043-CF7F-4DFD-D129403BB2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7885" y="5448192"/>
            <a:ext cx="468000" cy="468000"/>
          </a:xfrm>
          <a:prstGeom prst="rect">
            <a:avLst/>
          </a:prstGeom>
        </p:spPr>
      </p:pic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ACE974C6-0966-817C-7479-BD72FB0F5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2527" y="344959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3E614872-71C4-CFCF-CA33-A209A5A7E1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2526" y="4944861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9B7DA93E-A89E-2805-0A21-CE26D0BAD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[Modulübersicht 1]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1016300D-6271-2AB4-C7B6-28C21B3FA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sind die Fakten?</a:t>
            </a:r>
          </a:p>
        </p:txBody>
      </p:sp>
    </p:spTree>
    <p:extLst>
      <p:ext uri="{BB962C8B-B14F-4D97-AF65-F5344CB8AC3E}">
        <p14:creationId xmlns:p14="http://schemas.microsoft.com/office/powerpoint/2010/main" val="3819055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übersich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73D3982-8F58-0801-0D87-028BB8011A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3298932"/>
              </p:ext>
            </p:extLst>
          </p:nvPr>
        </p:nvGraphicFramePr>
        <p:xfrm>
          <a:off x="4038600" y="1954342"/>
          <a:ext cx="7956268" cy="4465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3952544602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656027740"/>
                    </a:ext>
                  </a:extLst>
                </a:gridCol>
                <a:gridCol w="5508268">
                  <a:extLst>
                    <a:ext uri="{9D8B030D-6E8A-4147-A177-3AD203B41FA5}">
                      <a16:colId xmlns:a16="http://schemas.microsoft.com/office/drawing/2014/main" val="3339739263"/>
                    </a:ext>
                  </a:extLst>
                </a:gridCol>
              </a:tblGrid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Arbeitsform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234055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Arbeitsort</a:t>
                      </a:r>
                      <a:r>
                        <a:rPr lang="de-DE" sz="18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377231"/>
                  </a:ext>
                </a:extLst>
              </a:tr>
              <a:tr h="1488393">
                <a:tc>
                  <a:txBody>
                    <a:bodyPr/>
                    <a:lstStyle/>
                    <a:p>
                      <a:endParaRPr lang="de-DE" sz="18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de-DE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Empfohlene Voraussetzungen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de-DE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1940001"/>
                  </a:ext>
                </a:extLst>
              </a:tr>
            </a:tbl>
          </a:graphicData>
        </a:graphic>
      </p:graphicFrame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8ABE81E-4B6C-06B3-78DB-0ECA12A06D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82528" y="195433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ACE974C6-0966-817C-7479-BD72FB0F5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82527" y="3449599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3E614872-71C4-CFCF-CA33-A209A5A7E1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2526" y="4944861"/>
            <a:ext cx="5490017" cy="1474662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rgbClr val="92D050"/>
              </a:buClr>
              <a:buFont typeface="Arial" panose="020B0604020202020204" pitchFamily="34" charset="0"/>
              <a:buChar char="♦"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9B7DA93E-A89E-2805-0A21-CE26D0BAD7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[Modulübersicht 1]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1016300D-6271-2AB4-C7B6-28C21B3FA2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sind die Fakten?</a:t>
            </a:r>
          </a:p>
        </p:txBody>
      </p:sp>
      <p:pic>
        <p:nvPicPr>
          <p:cNvPr id="2" name="Grafik 1" descr="Fahrrad mit Personen Silhouette">
            <a:extLst>
              <a:ext uri="{FF2B5EF4-FFF2-40B4-BE49-F238E27FC236}">
                <a16:creationId xmlns:a16="http://schemas.microsoft.com/office/drawing/2014/main" id="{7E0FE65F-9139-FE31-9C43-87B6FA56B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864" y="2367670"/>
            <a:ext cx="648000" cy="648000"/>
          </a:xfrm>
          <a:prstGeom prst="rect">
            <a:avLst/>
          </a:prstGeom>
        </p:spPr>
      </p:pic>
      <p:pic>
        <p:nvPicPr>
          <p:cNvPr id="4" name="Grafik 3" descr="Markierung Silhouette">
            <a:extLst>
              <a:ext uri="{FF2B5EF4-FFF2-40B4-BE49-F238E27FC236}">
                <a16:creationId xmlns:a16="http://schemas.microsoft.com/office/drawing/2014/main" id="{8F38C2DB-ADEB-DE1C-39AC-6EA7FD26C4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864" y="3862930"/>
            <a:ext cx="648000" cy="648000"/>
          </a:xfrm>
          <a:prstGeom prst="rect">
            <a:avLst/>
          </a:prstGeom>
        </p:spPr>
      </p:pic>
      <p:pic>
        <p:nvPicPr>
          <p:cNvPr id="5" name="Grafik 4" descr="Menüband Silhouette">
            <a:extLst>
              <a:ext uri="{FF2B5EF4-FFF2-40B4-BE49-F238E27FC236}">
                <a16:creationId xmlns:a16="http://schemas.microsoft.com/office/drawing/2014/main" id="{98049BD3-63D7-7D65-F4BB-510363D803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1864" y="535819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21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9E7408D-5777-8E0C-B17A-352D03522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[„Modultitel“]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717AB3F-FF56-3574-CC07-59485B1CA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haben wir heute vor?</a:t>
            </a:r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110B71-44E8-4830-57F9-47F9E261702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661763" y="1954919"/>
            <a:ext cx="6537601" cy="4484687"/>
          </a:xfrm>
          <a:prstGeom prst="flowChartOnlineStorag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rgbClr val="92D050"/>
                </a:solidFill>
              </a:defRPr>
            </a:lvl1pPr>
          </a:lstStyle>
          <a:p>
            <a:pPr lvl="0"/>
            <a:r>
              <a:rPr lang="de-DE" dirty="0"/>
              <a:t>Zitat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C8DE88-55A9-3238-EC9D-858E26866896}"/>
              </a:ext>
            </a:extLst>
          </p:cNvPr>
          <p:cNvSpPr txBox="1"/>
          <p:nvPr userDrawn="1"/>
        </p:nvSpPr>
        <p:spPr>
          <a:xfrm>
            <a:off x="326571" y="1954918"/>
            <a:ext cx="5335192" cy="44846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lvl="0" indent="0">
              <a:buClr>
                <a:srgbClr val="92D050"/>
              </a:buClr>
              <a:buFont typeface="+mj-lt"/>
              <a:buNone/>
            </a:pPr>
            <a:r>
              <a:rPr lang="de-DE" sz="2400" dirty="0"/>
              <a:t>Agenda:</a:t>
            </a:r>
          </a:p>
          <a:p>
            <a:pPr marL="0" lvl="0" indent="0">
              <a:buClr>
                <a:srgbClr val="92D050"/>
              </a:buClr>
              <a:buFont typeface="+mj-lt"/>
              <a:buNone/>
            </a:pPr>
            <a:endParaRPr lang="de-DE" sz="2000" dirty="0"/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Einführung &amp; Ziele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thematische Erläuterung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Aufgabe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Zusammenfassung</a:t>
            </a:r>
          </a:p>
          <a:p>
            <a:pPr marL="342900" lvl="0" indent="-342900">
              <a:buClr>
                <a:srgbClr val="92D050"/>
              </a:buClr>
              <a:buFont typeface="+mj-lt"/>
              <a:buAutoNum type="arabicPeriod"/>
            </a:pPr>
            <a:r>
              <a:rPr lang="de-DE" sz="2400" dirty="0"/>
              <a:t>Fragen</a:t>
            </a:r>
          </a:p>
          <a:p>
            <a:pPr marL="342900" indent="-342900">
              <a:buClr>
                <a:srgbClr val="92D050"/>
              </a:buClr>
              <a:buFont typeface="+mj-lt"/>
              <a:buAutoNum type="arabi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9578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el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 flip="none" rotWithShape="1"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9E7408D-5777-8E0C-B17A-352D03522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[Zielsetzung]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FA05D65-6CF2-BCBE-8CD5-B6CEF5776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1" y="1954345"/>
            <a:ext cx="7933944" cy="4465180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1pPr>
            <a:lvl2pPr marL="6858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717AB3F-FF56-3574-CC07-59485B1CA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wollen wir erreichen?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21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, Aufgabe, Ergeb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BB5E10C-06D9-5DDB-3620-4F5FB8A07011}"/>
              </a:ext>
            </a:extLst>
          </p:cNvPr>
          <p:cNvSpPr/>
          <p:nvPr userDrawn="1"/>
        </p:nvSpPr>
        <p:spPr>
          <a:xfrm>
            <a:off x="-1" y="1736725"/>
            <a:ext cx="12192000" cy="4900421"/>
          </a:xfrm>
          <a:prstGeom prst="rect">
            <a:avLst/>
          </a:prstGeom>
          <a:gradFill>
            <a:gsLst>
              <a:gs pos="65000">
                <a:srgbClr val="004080"/>
              </a:gs>
              <a:gs pos="86000">
                <a:srgbClr val="004992"/>
              </a:gs>
              <a:gs pos="100000">
                <a:srgbClr val="005AB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9E7408D-5777-8E0C-B17A-352D03522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571" y="489600"/>
            <a:ext cx="10077429" cy="5577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>
                <a:solidFill>
                  <a:srgbClr val="00408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61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„Modultitel“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1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FA05D65-6CF2-BCBE-8CD5-B6CEF5776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1" y="1954345"/>
            <a:ext cx="7933944" cy="4465180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1pPr>
            <a:lvl2pPr marL="6858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2pPr>
            <a:lvl3pPr marL="11430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rgbClr val="92D050"/>
              </a:buClr>
              <a:buFont typeface="Arial" panose="020B0604020202020204" pitchFamily="34" charset="0"/>
              <a:buChar char="♦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717AB3F-FF56-3574-CC07-59485B1CA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571" y="1069266"/>
            <a:ext cx="10077904" cy="55721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04080"/>
                </a:solidFill>
              </a:defRPr>
            </a:lvl1pPr>
            <a:lvl2pPr>
              <a:defRPr sz="1800">
                <a:solidFill>
                  <a:srgbClr val="004080"/>
                </a:solidFill>
              </a:defRPr>
            </a:lvl2pPr>
            <a:lvl3pPr>
              <a:defRPr sz="1800">
                <a:solidFill>
                  <a:srgbClr val="004080"/>
                </a:solidFill>
              </a:defRPr>
            </a:lvl3pPr>
            <a:lvl4pPr>
              <a:defRPr sz="1800">
                <a:solidFill>
                  <a:srgbClr val="004080"/>
                </a:solidFill>
              </a:defRPr>
            </a:lvl4pPr>
            <a:lvl5pPr>
              <a:defRPr sz="1800">
                <a:solidFill>
                  <a:srgbClr val="004080"/>
                </a:solidFill>
              </a:defRPr>
            </a:lvl5pPr>
          </a:lstStyle>
          <a:p>
            <a:pPr lvl="0"/>
            <a:r>
              <a:rPr lang="de-DE" dirty="0"/>
              <a:t>Was muss ich wissen? / Was muss ich tun? </a:t>
            </a:r>
            <a:r>
              <a:rPr lang="de-DE"/>
              <a:t>/ Wie </a:t>
            </a:r>
            <a:r>
              <a:rPr lang="de-DE" dirty="0"/>
              <a:t>schaut das Ergebnis aus?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D11B3263-6E03-2789-D680-AD3C4C2B76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954345"/>
            <a:ext cx="3800476" cy="4465179"/>
          </a:xfrm>
          <a:prstGeom prst="flowChartDelay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B53BA487-47BF-A298-16A0-A610A4C469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05F3F739-ACB5-A682-D7FC-2D78CBF307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3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6DEA41-F867-DA86-940C-7FF98F70A5C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391"/>
          <a:stretch/>
        </p:blipFill>
        <p:spPr bwMode="auto">
          <a:xfrm>
            <a:off x="2292573" y="0"/>
            <a:ext cx="98994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ussdiagramm: Verzögerung 2">
            <a:extLst>
              <a:ext uri="{FF2B5EF4-FFF2-40B4-BE49-F238E27FC236}">
                <a16:creationId xmlns:a16="http://schemas.microsoft.com/office/drawing/2014/main" id="{E734768F-439B-BFBC-1242-0BD3DB59B36E}"/>
              </a:ext>
            </a:extLst>
          </p:cNvPr>
          <p:cNvSpPr/>
          <p:nvPr userDrawn="1"/>
        </p:nvSpPr>
        <p:spPr bwMode="gray">
          <a:xfrm>
            <a:off x="0" y="0"/>
            <a:ext cx="5417040" cy="6858000"/>
          </a:xfrm>
          <a:prstGeom prst="flowChartDelay">
            <a:avLst/>
          </a:prstGeom>
          <a:solidFill>
            <a:srgbClr val="003B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 panose="020B0604020202020204"/>
              <a:cs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AF5241F-46FB-A159-E149-80D0E66D674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95843" y="2628525"/>
            <a:ext cx="5381498" cy="1620000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i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Vielen Dank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für Ihre Aufmerksamkeit!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05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aunhofer IAO - Exo Guide">
            <a:extLst>
              <a:ext uri="{FF2B5EF4-FFF2-40B4-BE49-F238E27FC236}">
                <a16:creationId xmlns:a16="http://schemas.microsoft.com/office/drawing/2014/main" id="{40F096A1-4600-F993-583F-E12CFD10A6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31118" r="5742" b="30941"/>
          <a:stretch/>
        </p:blipFill>
        <p:spPr bwMode="auto">
          <a:xfrm>
            <a:off x="10498630" y="200773"/>
            <a:ext cx="1355961" cy="3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45C668E-24E1-E1E7-46E3-0D621AD95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57227"/>
            <a:ext cx="4114800" cy="20077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00408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696167-6D78-0A6D-03C7-18F11E6B0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450" y="6657227"/>
            <a:ext cx="2743200" cy="20077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004080"/>
                </a:solidFill>
              </a:defRPr>
            </a:lvl1pPr>
          </a:lstStyle>
          <a:p>
            <a:fld id="{CFE5C5FA-BC1D-4AD1-BB57-E4E5DA93827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9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5" r:id="rId2"/>
    <p:sldLayoutId id="2147483726" r:id="rId3"/>
    <p:sldLayoutId id="2147483728" r:id="rId4"/>
    <p:sldLayoutId id="2147483729" r:id="rId5"/>
    <p:sldLayoutId id="2147483724" r:id="rId6"/>
    <p:sldLayoutId id="214748372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3druck.com/wp-content/uploads/2015/05/Repetier_Host_Screen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3druck.com/wp-content/uploads/2015/05/Repetier_Host_Screen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3druck.com/wp-content/uploads/2015/05/Repetier_Host_Scree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autodesk.com/videos/NzdzRvdjrhsaYIroORB57_cES56d3ojm/video.web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D24DA5D-225B-18B2-FEA3-418050F3A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Arbeit mit 3D-Modellen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C0CF4C-C39E-E2E5-03C6-65369893E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7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4DA7B-6969-2254-992C-8A5318C0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E2A0385-1496-CF04-579E-C1F4D62D4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Ergebnisse zur Aufgabe: Arbeit mit 3D-Modellen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904081-8391-85CD-48A5-3CAC68407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highlight>
                  <a:srgbClr val="FF00FF"/>
                </a:highlight>
              </a:rPr>
              <a:t>[Beispielergebnis einfügen]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BB08D7-798B-5B16-0F65-1FB627A16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Wie könnte das Ergebnis aussehen?</a:t>
            </a:r>
          </a:p>
        </p:txBody>
      </p:sp>
      <p:pic>
        <p:nvPicPr>
          <p:cNvPr id="7" name="Bildplatzhalter 6" descr="Ein Bild, das Screenshot, Grün, Gras enthält.&#10;&#10;Automatisch generierte Beschreibung">
            <a:extLst>
              <a:ext uri="{FF2B5EF4-FFF2-40B4-BE49-F238E27FC236}">
                <a16:creationId xmlns:a16="http://schemas.microsoft.com/office/drawing/2014/main" id="{C5DF92A5-4CFC-9903-1CB1-6B035E8B01F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/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9DE5628-E1D8-22DC-9B8D-8C3945536BFD}"/>
              </a:ext>
            </a:extLst>
          </p:cNvPr>
          <p:cNvSpPr txBox="1"/>
          <p:nvPr/>
        </p:nvSpPr>
        <p:spPr>
          <a:xfrm>
            <a:off x="-1" y="6419524"/>
            <a:ext cx="3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https://dieckmann.engineering/wp-content/uploads/WhatsApp-Image-2021-10-03-at-14.16.33-e1700739262264.jpeg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5C8809-7E99-A1F0-0BCD-A400D8F03A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61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FE8CC-8183-C4E3-B505-254673F39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E1F7BC6-63CD-0CBB-9FC3-340E9D11FE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Zusammenfassung: Arbeit mit 3D-Modellen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14443C-3831-9A67-CFDB-9387D38697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Den Zusammenhang der Nachhaltigkeitsziele und dem Erstellen von 3D-Modellen</a:t>
            </a:r>
          </a:p>
          <a:p>
            <a:r>
              <a:rPr lang="de-DE" dirty="0"/>
              <a:t>Erstellen von 3D-Modellen in der CAD-Software </a:t>
            </a:r>
          </a:p>
          <a:p>
            <a:r>
              <a:rPr lang="de-DE" dirty="0"/>
              <a:t>Beispielzeichnung verwandelt in 3D-Modell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Habt ihr noch Fragen?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D65379-3932-8FBD-A7DC-10EE96691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haben wir heute gelernt?</a:t>
            </a:r>
          </a:p>
        </p:txBody>
      </p:sp>
      <p:pic>
        <p:nvPicPr>
          <p:cNvPr id="7" name="Bildplatzhalter 6" descr="Ein Bild, das Screenshot, Grün, Gras enthält.&#10;&#10;Automatisch generierte Beschreibung">
            <a:extLst>
              <a:ext uri="{FF2B5EF4-FFF2-40B4-BE49-F238E27FC236}">
                <a16:creationId xmlns:a16="http://schemas.microsoft.com/office/drawing/2014/main" id="{2641567C-A261-45E8-B4D6-A1EF906AA43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/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028740-F3E0-92F7-104E-47FC0FB80ACD}"/>
              </a:ext>
            </a:extLst>
          </p:cNvPr>
          <p:cNvSpPr txBox="1"/>
          <p:nvPr/>
        </p:nvSpPr>
        <p:spPr>
          <a:xfrm>
            <a:off x="-1" y="6419524"/>
            <a:ext cx="3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https://dieckmann.engineering/wp-content/uploads/WhatsApp-Image-2021-10-03-at-14.16.33-e1700739262264.jpeg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040E86-5045-57D1-2E47-2DEA3B93A1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416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130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autechnik, Rad, Fahrrad, Autoteile enthält.&#10;&#10;Automatisch generierte Beschreibung">
            <a:extLst>
              <a:ext uri="{FF2B5EF4-FFF2-40B4-BE49-F238E27FC236}">
                <a16:creationId xmlns:a16="http://schemas.microsoft.com/office/drawing/2014/main" id="{ACA59B3A-7DEE-3700-4CC7-904F28E4B7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3" r="35149" b="-14163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56E5C5-FBD3-D892-6AC0-8D092C915C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Erstellen von 3D-Modellen</a:t>
            </a:r>
          </a:p>
          <a:p>
            <a:r>
              <a:rPr lang="de-DE" dirty="0"/>
              <a:t>Umgang mit der CAD-Software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085B98-BCC6-DB3B-C463-199535A1FD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120 Minuten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E9B24C-6C68-5770-729A-4ADAB709D8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PC mit CAD-Software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F98ACD-1B16-8DBC-B967-7D1ACF91B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Modul: Arbeit mit 3D-Modellen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AAB6368-EFA7-2CF9-7947-5D28535700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sind die Fakten?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823EF8-67F8-D590-B146-4ABB510D5875}"/>
              </a:ext>
            </a:extLst>
          </p:cNvPr>
          <p:cNvSpPr txBox="1"/>
          <p:nvPr/>
        </p:nvSpPr>
        <p:spPr>
          <a:xfrm>
            <a:off x="-1" y="6419524"/>
            <a:ext cx="4722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https://3druck.com/wp-content/uploads/2015/05/Repetier_Host_Screen.jpg</a:t>
            </a:r>
            <a:r>
              <a:rPr lang="de-DE" sz="900" dirty="0"/>
              <a:t> 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CB3B37E-6037-EA89-BA09-47846046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11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31E37F5F-C0A0-4FC7-1A2C-F83CDE9766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301916-A75B-F134-259F-187F329A01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Vortrag</a:t>
            </a:r>
          </a:p>
          <a:p>
            <a:r>
              <a:rPr lang="de-DE" dirty="0"/>
              <a:t>Partnerarbeit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A01D43-FBD4-0BA9-B847-CBE6E649A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Seminarraum oder Computerraum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D88215-0100-8C45-50CB-14D148A0D9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Modul: Grundlagen der Nachhaltigkeit</a:t>
            </a:r>
          </a:p>
          <a:p>
            <a:r>
              <a:rPr lang="de-DE" dirty="0"/>
              <a:t>Modul: Produktionstechnologie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EFBF84-9D65-90AF-253A-9DEEBCA551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Modul: Arbeit mit 3D-Modellen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8CBA46-253C-1A0D-996B-EB8AC3A4A6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sind die Fakten?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446019-A842-6771-8EF8-C58F71B147BB}"/>
              </a:ext>
            </a:extLst>
          </p:cNvPr>
          <p:cNvSpPr txBox="1"/>
          <p:nvPr/>
        </p:nvSpPr>
        <p:spPr>
          <a:xfrm>
            <a:off x="-1" y="6419524"/>
            <a:ext cx="4722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https://3druck.com/wp-content/uploads/2015/05/Repetier_Host_Screen.jpg</a:t>
            </a:r>
            <a:r>
              <a:rPr lang="de-DE" sz="900" dirty="0"/>
              <a:t>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5D096A2-29FF-411B-B087-B8658567CC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87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B9C6A8-3290-7B66-627D-9312B60172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Arbeit mit 3D-Modellen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DCBCBF-DE73-28D0-6A53-D914B85FA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sind die Fakten?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14CFD5-1EE5-A395-C930-DF4A5DA7652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 dirty="0"/>
              <a:t>„Mit 3D-Design-Software können wir nachhaltige Lösungen entwickeln, die den Ressourcenverbrauch minimieren und die Effizienz maximieren.“</a:t>
            </a:r>
          </a:p>
          <a:p>
            <a:r>
              <a:rPr lang="de-DE" dirty="0"/>
              <a:t>-Autodesk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48A586-870D-CEC3-8C38-10476E22FA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959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FF27FD2-9B72-C6B0-D035-F8132AD3F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Arbeit mit 3D-Modellen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7A2347-3982-365C-FB92-4561BA209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Erstellen von 3D-Modellen</a:t>
            </a:r>
          </a:p>
          <a:p>
            <a:r>
              <a:rPr lang="de-DE" dirty="0"/>
              <a:t>Umgang mit der CAD-Software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54E014-250D-3171-A994-0F53E0552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wollen wir erreichen?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2A476DF3-C32C-90EA-5FD0-0AD4578CA8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/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E6664EC-FFC3-1889-3F0E-65CEFF9A2275}"/>
              </a:ext>
            </a:extLst>
          </p:cNvPr>
          <p:cNvSpPr txBox="1"/>
          <p:nvPr/>
        </p:nvSpPr>
        <p:spPr>
          <a:xfrm>
            <a:off x="-1" y="6419524"/>
            <a:ext cx="4722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https://3druck.com/wp-content/uploads/2015/05/Repetier_Host_Screen.jpg</a:t>
            </a:r>
            <a:r>
              <a:rPr lang="de-DE" sz="900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42DD6E-D347-26D1-9369-E395FA9459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468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948C2D-15D5-128B-AAE8-874A35AAB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Arbeit mit 3D-Modellen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06AE33-438B-11E3-F3DB-06FBE2DF2B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3D-Modelle für den 3D-Drucker (additives Produktionsverfahren)</a:t>
            </a:r>
          </a:p>
          <a:p>
            <a:r>
              <a:rPr lang="de-DE" dirty="0"/>
              <a:t>CAD-Software zum Beispiel Creo, Catia, Solid Works</a:t>
            </a:r>
          </a:p>
          <a:p>
            <a:r>
              <a:rPr lang="de-DE" dirty="0"/>
              <a:t>Nachhaltigkeitsaspekte:</a:t>
            </a:r>
          </a:p>
          <a:p>
            <a:pPr lvl="1"/>
            <a:r>
              <a:rPr lang="de-DE" dirty="0"/>
              <a:t>Abfallreduzierung</a:t>
            </a:r>
          </a:p>
          <a:p>
            <a:pPr lvl="1"/>
            <a:r>
              <a:rPr lang="de-DE" dirty="0"/>
              <a:t>On-Demand Produktion </a:t>
            </a:r>
          </a:p>
          <a:p>
            <a:pPr lvl="1"/>
            <a:r>
              <a:rPr lang="de-DE" dirty="0"/>
              <a:t>Lokale Produktion </a:t>
            </a:r>
          </a:p>
          <a:p>
            <a:pPr lvl="1"/>
            <a:r>
              <a:rPr lang="de-DE" dirty="0"/>
              <a:t>Recycling und Wiederverwendung</a:t>
            </a:r>
          </a:p>
          <a:p>
            <a:pPr lvl="1"/>
            <a:r>
              <a:rPr lang="de-DE" dirty="0"/>
              <a:t>Designoptimierung durch Software</a:t>
            </a:r>
          </a:p>
          <a:p>
            <a:pPr lvl="1"/>
            <a:r>
              <a:rPr lang="de-DE" dirty="0"/>
              <a:t>Lebensdauerverlängerung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69F5E0-21BC-3547-DC9F-68A26C246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90C5DFA0-7924-EA81-5069-05B2F64DDD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1536076-487A-624D-07A7-23CFA1B7ADE1}"/>
              </a:ext>
            </a:extLst>
          </p:cNvPr>
          <p:cNvSpPr txBox="1"/>
          <p:nvPr/>
        </p:nvSpPr>
        <p:spPr>
          <a:xfrm>
            <a:off x="-1" y="6419524"/>
            <a:ext cx="3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https://dieckmann.engineering/wp-content/uploads/WhatsApp-Image-2021-10-03-at-14.16.33-e1700739262264.jpeg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6A4B14-C06C-9F10-FD12-6A6697AAB8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280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EC287-6D12-40A4-399B-9DA10BD10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8E6F38-5F2D-490B-7AE0-2D01DDA3B9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Arbeit mit 3D-Modellen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69F088-E1B1-7A08-DEB8-B0D120042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2D-Zeichnung zu 3D-Modell konvertieren:</a:t>
            </a:r>
          </a:p>
          <a:p>
            <a:pPr lvl="1"/>
            <a:r>
              <a:rPr lang="de-DE" dirty="0"/>
              <a:t>Funktionen wie Extrudieren </a:t>
            </a:r>
            <a:r>
              <a:rPr lang="de-DE" dirty="0" err="1"/>
              <a:t>etc</a:t>
            </a:r>
            <a:r>
              <a:rPr lang="de-DE" dirty="0"/>
              <a:t> helfen beim schnellen umwandeln</a:t>
            </a:r>
          </a:p>
          <a:p>
            <a:pPr lvl="1"/>
            <a:r>
              <a:rPr lang="de-DE" dirty="0">
                <a:highlight>
                  <a:srgbClr val="FF00FF"/>
                </a:highlight>
              </a:rPr>
              <a:t>[Beispiel Video der Firma einfügen (wie das unten) /Bilder dann ersetzen]</a:t>
            </a:r>
          </a:p>
          <a:p>
            <a:pPr lvl="1"/>
            <a:r>
              <a:rPr lang="de-D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https://help.autodesk.com/videos/NzdzRvdjrhsaYIroORB57_cES56d3ojm/video.webm</a:t>
            </a:r>
            <a:r>
              <a:rPr lang="de-DE" dirty="0"/>
              <a:t> </a:t>
            </a:r>
          </a:p>
          <a:p>
            <a:r>
              <a:rPr lang="de-DE" dirty="0"/>
              <a:t>Digitale Zeichnung eines 3D-Modells erstellen ist auch ohne 2D-Zeichnung möglich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D422FB-B0ED-ADA3-A6D7-41615927D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FB6B650-39FE-611D-CE23-FA5E8B950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64" y="1954345"/>
            <a:ext cx="2985552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11701C7-C442-9463-3139-789184FF5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55" y="4259525"/>
            <a:ext cx="3505370" cy="2160000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FA348BD3-F0EB-FA08-8D31-AC19CE8AC915}"/>
              </a:ext>
            </a:extLst>
          </p:cNvPr>
          <p:cNvSpPr/>
          <p:nvPr/>
        </p:nvSpPr>
        <p:spPr>
          <a:xfrm rot="5400000">
            <a:off x="1651594" y="3977407"/>
            <a:ext cx="641092" cy="419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6671F9-0BF2-D4EB-F800-FA18DC94A18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983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46ED6-701A-8C6F-E26D-301A9ADAA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F000DBC-51BE-1F8A-CAA0-E1B201664B8A}"/>
              </a:ext>
            </a:extLst>
          </p:cNvPr>
          <p:cNvCxnSpPr>
            <a:cxnSpLocks/>
          </p:cNvCxnSpPr>
          <p:nvPr/>
        </p:nvCxnSpPr>
        <p:spPr>
          <a:xfrm flipV="1">
            <a:off x="7469412" y="2806995"/>
            <a:ext cx="1284444" cy="1289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EE79B6-C28C-CD73-AB3A-ECC06BC29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0475" y="1954345"/>
            <a:ext cx="4270749" cy="4465180"/>
          </a:xfrm>
        </p:spPr>
        <p:txBody>
          <a:bodyPr/>
          <a:lstStyle/>
          <a:p>
            <a:r>
              <a:rPr lang="de-DE" dirty="0"/>
              <a:t>Fehler bei 3D-Durck-Dateien:</a:t>
            </a:r>
          </a:p>
          <a:p>
            <a:pPr lvl="1"/>
            <a:r>
              <a:rPr lang="de-DE" dirty="0"/>
              <a:t>Konstruktionsrichtlinien der Materialien nicht befolgt</a:t>
            </a:r>
          </a:p>
          <a:p>
            <a:pPr lvl="1"/>
            <a:r>
              <a:rPr lang="de-DE" dirty="0"/>
              <a:t>Mindestwandstärke nicht beachtet</a:t>
            </a:r>
          </a:p>
          <a:p>
            <a:pPr lvl="1"/>
            <a:r>
              <a:rPr lang="de-DE" dirty="0"/>
              <a:t>Gekreuzte Volumina erstellt</a:t>
            </a:r>
          </a:p>
          <a:p>
            <a:pPr lvl="1"/>
            <a:r>
              <a:rPr lang="de-DE" dirty="0"/>
              <a:t>Non-</a:t>
            </a:r>
            <a:r>
              <a:rPr lang="de-DE" dirty="0" err="1"/>
              <a:t>manifold</a:t>
            </a:r>
            <a:r>
              <a:rPr lang="de-DE" dirty="0"/>
              <a:t> Modell erstellt</a:t>
            </a:r>
          </a:p>
          <a:p>
            <a:pPr lvl="1"/>
            <a:r>
              <a:rPr lang="de-DE" dirty="0"/>
              <a:t>Falsche Flächenausrichtung</a:t>
            </a:r>
          </a:p>
          <a:p>
            <a:pPr lvl="1"/>
            <a:r>
              <a:rPr lang="de-DE" dirty="0"/>
              <a:t>Keine Stützen</a:t>
            </a:r>
          </a:p>
          <a:p>
            <a:pPr lvl="1"/>
            <a:r>
              <a:rPr lang="de-DE" dirty="0"/>
              <a:t>Falsche 3D-Datei für Drucker gewählt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5F6784-B4AE-4158-DB91-B50B2EF5AE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Arbeit mit 3D-Modellen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492C92-4053-DFC2-1EFF-D83BD6ECCD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wissen?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9789782B-A027-BBDE-EDB4-6F8F261185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/>
        </p:blipFill>
        <p:spPr/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CEF5264-F087-86AB-D9FB-FDF2807DF634}"/>
              </a:ext>
            </a:extLst>
          </p:cNvPr>
          <p:cNvGrpSpPr/>
          <p:nvPr/>
        </p:nvGrpSpPr>
        <p:grpSpPr>
          <a:xfrm>
            <a:off x="8814816" y="1877568"/>
            <a:ext cx="1463438" cy="1682496"/>
            <a:chOff x="8814816" y="4450080"/>
            <a:chExt cx="1463438" cy="1682496"/>
          </a:xfrm>
        </p:grpSpPr>
        <p:pic>
          <p:nvPicPr>
            <p:cNvPr id="2052" name="Picture 4" descr="Crossed-Volumes-4">
              <a:extLst>
                <a:ext uri="{FF2B5EF4-FFF2-40B4-BE49-F238E27FC236}">
                  <a16:creationId xmlns:a16="http://schemas.microsoft.com/office/drawing/2014/main" id="{A301FE6C-ADBB-D925-4A83-3AFE51CA1B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32" t="15814" r="28496" b="18907"/>
            <a:stretch/>
          </p:blipFill>
          <p:spPr bwMode="auto">
            <a:xfrm>
              <a:off x="8814816" y="4450080"/>
              <a:ext cx="1353710" cy="1511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Multiplikationszeichen 4">
              <a:extLst>
                <a:ext uri="{FF2B5EF4-FFF2-40B4-BE49-F238E27FC236}">
                  <a16:creationId xmlns:a16="http://schemas.microsoft.com/office/drawing/2014/main" id="{67FF7216-F220-90D2-960C-E63E4748029C}"/>
                </a:ext>
              </a:extLst>
            </p:cNvPr>
            <p:cNvSpPr/>
            <p:nvPr/>
          </p:nvSpPr>
          <p:spPr>
            <a:xfrm>
              <a:off x="9717024" y="5535168"/>
              <a:ext cx="561230" cy="59740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73D6B3-54B9-62E4-9544-E07A14D7BFCB}"/>
              </a:ext>
            </a:extLst>
          </p:cNvPr>
          <p:cNvGrpSpPr/>
          <p:nvPr/>
        </p:nvGrpSpPr>
        <p:grpSpPr>
          <a:xfrm>
            <a:off x="10404000" y="1877376"/>
            <a:ext cx="1507585" cy="1693562"/>
            <a:chOff x="10404000" y="4449888"/>
            <a:chExt cx="1507585" cy="1693562"/>
          </a:xfrm>
        </p:grpSpPr>
        <p:pic>
          <p:nvPicPr>
            <p:cNvPr id="2054" name="Picture 6" descr="Crossed-Volumes-5">
              <a:extLst>
                <a:ext uri="{FF2B5EF4-FFF2-40B4-BE49-F238E27FC236}">
                  <a16:creationId xmlns:a16="http://schemas.microsoft.com/office/drawing/2014/main" id="{4FAAA901-536C-86CC-46B2-D4BE0F65A8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16" t="18512" r="27600" b="15550"/>
            <a:stretch/>
          </p:blipFill>
          <p:spPr bwMode="auto">
            <a:xfrm>
              <a:off x="10404000" y="4449888"/>
              <a:ext cx="1357698" cy="15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fik 6" descr="Abzeichen Tick1 mit einfarbiger Füllung">
              <a:extLst>
                <a:ext uri="{FF2B5EF4-FFF2-40B4-BE49-F238E27FC236}">
                  <a16:creationId xmlns:a16="http://schemas.microsoft.com/office/drawing/2014/main" id="{6B2401CE-52C1-30F9-1CB2-2DCE6F864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26369" y="5558234"/>
              <a:ext cx="585216" cy="58521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056" name="Picture 8" descr="box_thicknesses">
            <a:extLst>
              <a:ext uri="{FF2B5EF4-FFF2-40B4-BE49-F238E27FC236}">
                <a16:creationId xmlns:a16="http://schemas.microsoft.com/office/drawing/2014/main" id="{B8361785-481C-1CDC-2E7E-E8AB7A433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8"/>
          <a:stretch/>
        </p:blipFill>
        <p:spPr bwMode="auto">
          <a:xfrm>
            <a:off x="8722670" y="3647715"/>
            <a:ext cx="3392377" cy="8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ultiplikationszeichen 11">
            <a:extLst>
              <a:ext uri="{FF2B5EF4-FFF2-40B4-BE49-F238E27FC236}">
                <a16:creationId xmlns:a16="http://schemas.microsoft.com/office/drawing/2014/main" id="{D2DD8144-E18F-9F05-4997-C748C53AA8D3}"/>
              </a:ext>
            </a:extLst>
          </p:cNvPr>
          <p:cNvSpPr/>
          <p:nvPr/>
        </p:nvSpPr>
        <p:spPr>
          <a:xfrm>
            <a:off x="11662874" y="4219414"/>
            <a:ext cx="561230" cy="59740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Abzeichen Tick1 mit einfarbiger Füllung">
            <a:extLst>
              <a:ext uri="{FF2B5EF4-FFF2-40B4-BE49-F238E27FC236}">
                <a16:creationId xmlns:a16="http://schemas.microsoft.com/office/drawing/2014/main" id="{B404FA4E-AFA1-53BC-381C-84530091C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06116" y="4212789"/>
            <a:ext cx="585216" cy="5852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 descr="Abzeichen Tick1 mit einfarbiger Füllung">
            <a:extLst>
              <a:ext uri="{FF2B5EF4-FFF2-40B4-BE49-F238E27FC236}">
                <a16:creationId xmlns:a16="http://schemas.microsoft.com/office/drawing/2014/main" id="{3F724FE5-03E2-B4F9-93F0-42CC1345A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9958" y="4215974"/>
            <a:ext cx="585216" cy="5852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D97A021-713A-39E6-DC6C-A97760F58AE1}"/>
              </a:ext>
            </a:extLst>
          </p:cNvPr>
          <p:cNvCxnSpPr>
            <a:cxnSpLocks/>
            <a:endCxn id="2056" idx="1"/>
          </p:cNvCxnSpPr>
          <p:nvPr/>
        </p:nvCxnSpPr>
        <p:spPr>
          <a:xfrm flipV="1">
            <a:off x="7469412" y="4096073"/>
            <a:ext cx="1253258" cy="3066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58" name="Picture 10" descr="surface_orientation">
            <a:extLst>
              <a:ext uri="{FF2B5EF4-FFF2-40B4-BE49-F238E27FC236}">
                <a16:creationId xmlns:a16="http://schemas.microsoft.com/office/drawing/2014/main" id="{19FE5CE7-E4F0-7423-6D13-A9DB2675F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11"/>
          <a:stretch/>
        </p:blipFill>
        <p:spPr bwMode="auto">
          <a:xfrm>
            <a:off x="9020351" y="4783447"/>
            <a:ext cx="2767297" cy="10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 descr="Abzeichen Tick1 mit einfarbiger Füllung">
            <a:extLst>
              <a:ext uri="{FF2B5EF4-FFF2-40B4-BE49-F238E27FC236}">
                <a16:creationId xmlns:a16="http://schemas.microsoft.com/office/drawing/2014/main" id="{9F5F28F5-3386-3AED-3A96-F56C274AF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2566" y="5369449"/>
            <a:ext cx="585216" cy="58521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Multiplikationszeichen 20">
            <a:extLst>
              <a:ext uri="{FF2B5EF4-FFF2-40B4-BE49-F238E27FC236}">
                <a16:creationId xmlns:a16="http://schemas.microsoft.com/office/drawing/2014/main" id="{39E3ABB3-4414-E74C-EE7C-8DC7EB77D7BB}"/>
              </a:ext>
            </a:extLst>
          </p:cNvPr>
          <p:cNvSpPr/>
          <p:nvPr/>
        </p:nvSpPr>
        <p:spPr>
          <a:xfrm>
            <a:off x="11265010" y="5410612"/>
            <a:ext cx="561230" cy="59740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4A11E07E-C38E-D16C-A309-4B61D65787C8}"/>
              </a:ext>
            </a:extLst>
          </p:cNvPr>
          <p:cNvCxnSpPr>
            <a:cxnSpLocks/>
            <a:endCxn id="2058" idx="1"/>
          </p:cNvCxnSpPr>
          <p:nvPr/>
        </p:nvCxnSpPr>
        <p:spPr>
          <a:xfrm>
            <a:off x="7469412" y="4798005"/>
            <a:ext cx="1550939" cy="500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A045F98-D038-B95D-0539-739F05ABFD0D}"/>
              </a:ext>
            </a:extLst>
          </p:cNvPr>
          <p:cNvSpPr txBox="1"/>
          <p:nvPr/>
        </p:nvSpPr>
        <p:spPr>
          <a:xfrm>
            <a:off x="-1" y="6419524"/>
            <a:ext cx="3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https://dieckmann.engineering/wp-content/uploads/WhatsApp-Image-2021-10-03-at-14.16.33-e1700739262264.jpeg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AE084F-7E8F-F44D-77C6-8249EFF2AB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206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98083-5DB4-D6A5-385F-7D43DE85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F63234B-793D-3210-BA11-3340A8A01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Aufgabe: Arbeit mit 3D-Modellen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BDBDBB-05BE-D118-6F3E-48C395606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Partnerarbeit (An PCs mit CAD-Software)</a:t>
            </a:r>
          </a:p>
          <a:p>
            <a:r>
              <a:rPr lang="de-DE" dirty="0"/>
              <a:t>2D-Zeichnung in 3D-Modell umwandeln</a:t>
            </a:r>
          </a:p>
          <a:p>
            <a:pPr lvl="1"/>
            <a:r>
              <a:rPr lang="de-DE" dirty="0"/>
              <a:t>Acht geben auf Maßen und Toleranzen!</a:t>
            </a:r>
          </a:p>
          <a:p>
            <a:r>
              <a:rPr lang="de-DE" dirty="0">
                <a:highlight>
                  <a:srgbClr val="FF00FF"/>
                </a:highlight>
              </a:rPr>
              <a:t>[Beispiel hier je nach Firma]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9CCA2E-1C29-7266-29AF-60DFBF748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Was muss ich tun?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3FA394DE-3325-BDB5-4C32-F91CE51613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-25750" r="9617" b="-25750"/>
          <a:stretch/>
        </p:blipFill>
        <p:spPr>
          <a:xfrm>
            <a:off x="-1" y="1954345"/>
            <a:ext cx="3800476" cy="4465179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6EE1FE-D8B9-F658-8B23-5F939AFA9234}"/>
              </a:ext>
            </a:extLst>
          </p:cNvPr>
          <p:cNvSpPr txBox="1"/>
          <p:nvPr/>
        </p:nvSpPr>
        <p:spPr>
          <a:xfrm>
            <a:off x="-1" y="6419524"/>
            <a:ext cx="3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https://dieckmann.engineering/wp-content/uploads/WhatsApp-Image-2021-10-03-at-14.16.33-e1700739262264.jpeg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C8F5C2-907B-38B4-2FF1-61F84C150F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E5C5FA-BC1D-4AD1-BB57-E4E5DA93827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856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1">
  <a:themeElements>
    <a:clrScheme name="Benutzerdefiniert 7">
      <a:dk1>
        <a:srgbClr val="FFFFFF"/>
      </a:dk1>
      <a:lt1>
        <a:srgbClr val="FFFFFF"/>
      </a:lt1>
      <a:dk2>
        <a:srgbClr val="FFFFFF"/>
      </a:dk2>
      <a:lt2>
        <a:srgbClr val="92D050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10.xml><?xml version="1.0" encoding="utf-8"?>
<Control xmlns="http://schemas.microsoft.com/VisualStudio/2011/storyboarding/control">
  <Id Name="System.Storyboarding.Common.Text" Revision="1" Stencil="System.Storyboarding.Common" StencilVersion="0.1"/>
</Control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4ECEC6BCA62E4DB566187D7585D4CD" ma:contentTypeVersion="14" ma:contentTypeDescription="Ein neues Dokument erstellen." ma:contentTypeScope="" ma:versionID="e08cb908bf2c26ee807d01f94b30cdbf">
  <xsd:schema xmlns:xsd="http://www.w3.org/2001/XMLSchema" xmlns:xs="http://www.w3.org/2001/XMLSchema" xmlns:p="http://schemas.microsoft.com/office/2006/metadata/properties" xmlns:ns2="47c31507-2017-49a1-a8b4-a2d52a7f09cf" xmlns:ns3="4b4f5136-51cc-40f9-b8ee-994051844e9d" targetNamespace="http://schemas.microsoft.com/office/2006/metadata/properties" ma:root="true" ma:fieldsID="8cbf929a20443c8ac0d636f508f95cd2" ns2:_="" ns3:_="">
    <xsd:import namespace="47c31507-2017-49a1-a8b4-a2d52a7f09cf"/>
    <xsd:import namespace="4b4f5136-51cc-40f9-b8ee-994051844e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31507-2017-49a1-a8b4-a2d52a7f0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f5136-51cc-40f9-b8ee-994051844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e0cf284-36bf-4552-9f96-7d1ca428e497}" ma:internalName="TaxCatchAll" ma:showField="CatchAllData" ma:web="4b4f5136-51cc-40f9-b8ee-994051844e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c31507-2017-49a1-a8b4-a2d52a7f09cf">
      <Terms xmlns="http://schemas.microsoft.com/office/infopath/2007/PartnerControls"/>
    </lcf76f155ced4ddcb4097134ff3c332f>
    <TaxCatchAll xmlns="4b4f5136-51cc-40f9-b8ee-994051844e9d" xsi:nil="true"/>
  </documentManagement>
</p:properties>
</file>

<file path=customXml/item2.xml><?xml version="1.0" encoding="utf-8"?>
<Control xmlns="http://schemas.microsoft.com/VisualStudio/2011/storyboarding/control">
  <Id Name="3682b783-1ee3-4c4e-b21c-6736bd95551f" Revision="1" Stencil="System.MyShapes" StencilVersion="1.0"/>
</Control>
</file>

<file path=customXml/item3.xml><?xml version="1.0" encoding="utf-8"?>
<Control xmlns="http://schemas.microsoft.com/VisualStudio/2011/storyboarding/control">
  <Id Name="3682b783-1ee3-4c4e-b21c-6736bd95551f" Revision="2" Stencil="System.MyShapes" StencilVersion="1.0"/>
</Control>
</file>

<file path=customXml/item4.xml><?xml version="1.0" encoding="utf-8"?>
<Control xmlns="http://schemas.microsoft.com/VisualStudio/2011/storyboarding/control">
  <Id Name="a3de60e0-5cdb-4b44-b9d1-eb570cde3af4" Revision="2" Stencil="System.MyShapes" StencilVersion="1.0"/>
</Control>
</file>

<file path=customXml/item5.xml><?xml version="1.0" encoding="utf-8"?>
<Control xmlns="http://schemas.microsoft.com/VisualStudio/2011/storyboarding/control">
  <Id Name="3682b783-1ee3-4c4e-b21c-6736bd95551f" Revision="2" Stencil="System.MyShapes" StencilVersion="1.0"/>
</Control>
</file>

<file path=customXml/item6.xml><?xml version="1.0" encoding="utf-8"?>
<Control xmlns="http://schemas.microsoft.com/VisualStudio/2011/storyboarding/control">
  <Id Name="782b6d6d-4ab4-4591-b38d-465207773355" Revision="1" Stencil="System.MyShapes" StencilVersion="1.0"/>
</Control>
</file>

<file path=customXml/item7.xml><?xml version="1.0" encoding="utf-8"?>
<Control xmlns="http://schemas.microsoft.com/VisualStudio/2011/storyboarding/control">
  <Id Name="a3de60e0-5cdb-4b44-b9d1-eb570cde3af4" Revision="2" Stencil="System.MyShapes" StencilVersion="1.0"/>
</Control>
</file>

<file path=customXml/item8.xml><?xml version="1.0" encoding="utf-8"?>
<Control xmlns="http://schemas.microsoft.com/VisualStudio/2011/storyboarding/control">
  <Id Name="3682b783-1ee3-4c4e-b21c-6736bd95551f" Revision="2" Stencil="System.MyShapes" StencilVersion="1.0"/>
</Control>
</file>

<file path=customXml/item9.xml><?xml version="1.0" encoding="utf-8"?>
<Control xmlns="http://schemas.microsoft.com/VisualStudio/2011/storyboarding/control">
  <Id Name="a3de60e0-5cdb-4b44-b9d1-eb570cde3af4" Revision="1" Stencil="System.MyShapes" StencilVersion="1.0"/>
</Control>
</file>

<file path=customXml/itemProps1.xml><?xml version="1.0" encoding="utf-8"?>
<ds:datastoreItem xmlns:ds="http://schemas.openxmlformats.org/officeDocument/2006/customXml" ds:itemID="{FA9096D8-2D57-43E7-BC78-302734CDABF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CF23891F-71C3-41D7-9B26-4DE5CB23EF14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902EDA6A-F5EA-41FB-88AF-AC75732A7D65}"/>
</file>

<file path=customXml/itemProps12.xml><?xml version="1.0" encoding="utf-8"?>
<ds:datastoreItem xmlns:ds="http://schemas.openxmlformats.org/officeDocument/2006/customXml" ds:itemID="{45CF8AAF-E480-4BB1-BAF3-1CEDF486791A}"/>
</file>

<file path=customXml/itemProps13.xml><?xml version="1.0" encoding="utf-8"?>
<ds:datastoreItem xmlns:ds="http://schemas.openxmlformats.org/officeDocument/2006/customXml" ds:itemID="{06074054-7997-4E35-8228-FD59C4817EEA}"/>
</file>

<file path=customXml/itemProps2.xml><?xml version="1.0" encoding="utf-8"?>
<ds:datastoreItem xmlns:ds="http://schemas.openxmlformats.org/officeDocument/2006/customXml" ds:itemID="{65A7CDB0-199B-4668-98A2-209DE75D6FAD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983DA3D1-5E57-4AF1-AD13-443F60FD6D57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0F42BCC-C10F-44FF-9A86-5B532B6BC56E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AAD3A396-2E1D-446F-9392-F663233FE9A7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B385B46F-DC37-4E36-88C6-A520975FA83D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1B5F96B0-8A4D-4B7D-94CA-FDE912DB89B5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A8C078C1-0B12-4471-BF5F-BD3F47E781D2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AE9414AD-199E-4924-8E3F-B16B338313ED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Breitbild</PresentationFormat>
  <Paragraphs>143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Aptos</vt:lpstr>
      <vt:lpstr>Arial</vt:lpstr>
      <vt:lpstr>Wingdings</vt:lpstr>
      <vt:lpstr>1_1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Schneider</dc:creator>
  <cp:lastModifiedBy>Paula Schneider</cp:lastModifiedBy>
  <cp:revision>90</cp:revision>
  <dcterms:created xsi:type="dcterms:W3CDTF">2024-11-18T08:34:02Z</dcterms:created>
  <dcterms:modified xsi:type="dcterms:W3CDTF">2025-04-04T10:07:30Z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0x0101008D4ECEC6BCA62E4DB566187D7585D4CD</vt:lpwstr>
  </property>
</Properties>
</file>