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9" r:id="rId3"/>
    <p:sldId id="260" r:id="rId4"/>
    <p:sldId id="265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9" r:id="rId18"/>
    <p:sldId id="275" r:id="rId19"/>
    <p:sldId id="276" r:id="rId20"/>
    <p:sldId id="277" r:id="rId21"/>
    <p:sldId id="278" r:id="rId22"/>
    <p:sldId id="274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58" r:id="rId34"/>
  </p:sldIdLst>
  <p:sldSz cx="9144000" cy="5143500" type="screen16x9"/>
  <p:notesSz cx="9144000" cy="51435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0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612">
          <p15:clr>
            <a:srgbClr val="A4A3A4"/>
          </p15:clr>
        </p15:guide>
        <p15:guide id="4" pos="5284">
          <p15:clr>
            <a:srgbClr val="A4A3A4"/>
          </p15:clr>
        </p15:guide>
        <p15:guide id="5" pos="44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E9B"/>
    <a:srgbClr val="056336"/>
    <a:srgbClr val="96C31F"/>
    <a:srgbClr val="ECECEC"/>
    <a:srgbClr val="134D9C"/>
    <a:srgbClr val="165CBA"/>
    <a:srgbClr val="1966CD"/>
    <a:srgbClr val="FFFFFF"/>
    <a:srgbClr val="124E9B"/>
    <a:srgbClr val="636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4712"/>
  </p:normalViewPr>
  <p:slideViewPr>
    <p:cSldViewPr>
      <p:cViewPr varScale="1">
        <p:scale>
          <a:sx n="138" d="100"/>
          <a:sy n="138" d="100"/>
        </p:scale>
        <p:origin x="1284" y="120"/>
      </p:cViewPr>
      <p:guideLst>
        <p:guide orient="horz" pos="1302"/>
        <p:guide pos="2880"/>
        <p:guide pos="612"/>
        <p:guide pos="5284"/>
        <p:guide pos="44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52C8F-8808-754B-9ED3-6120A713985C}" type="doc">
      <dgm:prSet loTypeId="urn:microsoft.com/office/officeart/2005/8/layout/cycle3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83FDC0-AD26-744B-B742-DBFDD6115AEC}">
      <dgm:prSet phldrT="[Text]"/>
      <dgm:spPr>
        <a:solidFill>
          <a:srgbClr val="96C31F"/>
        </a:solidFill>
      </dgm:spPr>
      <dgm:t>
        <a:bodyPr/>
        <a:lstStyle/>
        <a:p>
          <a:r>
            <a:rPr lang="de-DE" noProof="0" dirty="0">
              <a:latin typeface="Sarabun" panose="00000500000000000000" pitchFamily="2" charset="-34"/>
              <a:cs typeface="Sarabun" panose="00000500000000000000" pitchFamily="2" charset="-34"/>
            </a:rPr>
            <a:t>Ausbildungsplan</a:t>
          </a:r>
        </a:p>
      </dgm:t>
    </dgm:pt>
    <dgm:pt modelId="{F8DA1EA2-DD27-1848-986B-622DEE449ED5}" type="parTrans" cxnId="{006FF794-7586-DB4E-9817-D14B14153749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1F4AA10A-51F9-C347-B0B7-0B0C99ED4E8C}" type="sibTrans" cxnId="{006FF794-7586-DB4E-9817-D14B14153749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C79C4220-E889-4345-9181-C9AAAE340063}">
      <dgm:prSet phldrT="[Text]"/>
      <dgm:spPr>
        <a:solidFill>
          <a:srgbClr val="056336"/>
        </a:solidFill>
      </dgm:spPr>
      <dgm:t>
        <a:bodyPr/>
        <a:lstStyle/>
        <a:p>
          <a:r>
            <a:rPr lang="de-DE" noProof="0" dirty="0">
              <a:latin typeface="Sarabun" panose="00000500000000000000" pitchFamily="2" charset="-34"/>
              <a:cs typeface="Sarabun" panose="00000500000000000000" pitchFamily="2" charset="-34"/>
            </a:rPr>
            <a:t>Ausbildungsnachweise sammeln</a:t>
          </a:r>
        </a:p>
      </dgm:t>
    </dgm:pt>
    <dgm:pt modelId="{6D04566F-E70C-8944-AA99-FC54837C2207}" type="parTrans" cxnId="{C79B91C3-7CA4-EB46-A221-00C6C93C4D5D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0F084426-DE01-694A-97A2-CDB9DDFE22F4}" type="sibTrans" cxnId="{C79B91C3-7CA4-EB46-A221-00C6C93C4D5D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66F91301-C6BB-E746-86E7-1ADD2DA01F66}">
      <dgm:prSet phldrT="[Text]"/>
      <dgm:spPr>
        <a:solidFill>
          <a:srgbClr val="002060"/>
        </a:solidFill>
      </dgm:spPr>
      <dgm:t>
        <a:bodyPr/>
        <a:lstStyle/>
        <a:p>
          <a:r>
            <a:rPr lang="de-DE" noProof="0" dirty="0">
              <a:latin typeface="Sarabun" panose="00000500000000000000" pitchFamily="2" charset="-34"/>
              <a:cs typeface="Sarabun" panose="00000500000000000000" pitchFamily="2" charset="-34"/>
            </a:rPr>
            <a:t>Integrierte Lern- und Arbeitsaufgaben</a:t>
          </a:r>
        </a:p>
      </dgm:t>
    </dgm:pt>
    <dgm:pt modelId="{77307CF3-ADDE-B84D-A170-F5C42174BDD4}" type="parTrans" cxnId="{42213C44-B840-074A-A109-E3AFA463E6A9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E2151848-D158-4548-A299-2E482FA2C1AA}" type="sibTrans" cxnId="{42213C44-B840-074A-A109-E3AFA463E6A9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3204C3F8-7684-304F-99A8-F0B171D29FFB}">
      <dgm:prSet phldrT="[Text]"/>
      <dgm:spPr>
        <a:solidFill>
          <a:srgbClr val="114E9B"/>
        </a:solidFill>
      </dgm:spPr>
      <dgm:t>
        <a:bodyPr/>
        <a:lstStyle/>
        <a:p>
          <a:r>
            <a:rPr lang="de-DE" noProof="0" dirty="0">
              <a:latin typeface="Sarabun" panose="00000500000000000000" pitchFamily="2" charset="-34"/>
              <a:cs typeface="Sarabun" panose="00000500000000000000" pitchFamily="2" charset="-34"/>
            </a:rPr>
            <a:t>Ausbildungsstand erfassen</a:t>
          </a:r>
        </a:p>
      </dgm:t>
    </dgm:pt>
    <dgm:pt modelId="{C5B8ED5B-DFF0-6B4E-BB09-6FC276F18A90}" type="parTrans" cxnId="{6D9F7CA6-4AA4-1E4A-85AB-DD66CCBA0364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275306FD-BCDF-8C4C-AF0E-A169D1985B29}" type="sibTrans" cxnId="{6D9F7CA6-4AA4-1E4A-85AB-DD66CCBA0364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88D7A117-722F-B140-96EF-0B703F091082}">
      <dgm:prSet phldrT="[Text]"/>
      <dgm:spPr>
        <a:solidFill>
          <a:srgbClr val="7030A0"/>
        </a:solidFill>
      </dgm:spPr>
      <dgm:t>
        <a:bodyPr/>
        <a:lstStyle/>
        <a:p>
          <a:r>
            <a:rPr lang="de-DE" noProof="0" dirty="0">
              <a:latin typeface="Sarabun" panose="00000500000000000000" pitchFamily="2" charset="-34"/>
              <a:cs typeface="Sarabun" panose="00000500000000000000" pitchFamily="2" charset="-34"/>
            </a:rPr>
            <a:t>Feedback</a:t>
          </a:r>
        </a:p>
      </dgm:t>
    </dgm:pt>
    <dgm:pt modelId="{F611B778-D42C-9945-A89D-3CFEFCAD5EA3}" type="parTrans" cxnId="{D1BFB16E-951B-084F-9F52-0A2EB1A6750C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D43B37A6-1F12-1D41-91AE-6482B432E142}" type="sibTrans" cxnId="{D1BFB16E-951B-084F-9F52-0A2EB1A6750C}">
      <dgm:prSet/>
      <dgm:spPr/>
      <dgm:t>
        <a:bodyPr/>
        <a:lstStyle/>
        <a:p>
          <a:endParaRPr lang="de-DE" noProof="0" dirty="0">
            <a:latin typeface="Sarabun" panose="00000500000000000000" pitchFamily="2" charset="-34"/>
            <a:cs typeface="Sarabun" panose="00000500000000000000" pitchFamily="2" charset="-34"/>
          </a:endParaRPr>
        </a:p>
      </dgm:t>
    </dgm:pt>
    <dgm:pt modelId="{EF288D74-3AE6-EA4C-B4D8-04863AAD0208}" type="pres">
      <dgm:prSet presAssocID="{09452C8F-8808-754B-9ED3-6120A713985C}" presName="Name0" presStyleCnt="0">
        <dgm:presLayoutVars>
          <dgm:dir/>
          <dgm:resizeHandles val="exact"/>
        </dgm:presLayoutVars>
      </dgm:prSet>
      <dgm:spPr/>
    </dgm:pt>
    <dgm:pt modelId="{D96BADB9-4284-1140-8BB1-99F90C9D5C00}" type="pres">
      <dgm:prSet presAssocID="{09452C8F-8808-754B-9ED3-6120A713985C}" presName="cycle" presStyleCnt="0"/>
      <dgm:spPr/>
    </dgm:pt>
    <dgm:pt modelId="{D3FE5B91-E57B-234C-9160-49795D82C881}" type="pres">
      <dgm:prSet presAssocID="{9083FDC0-AD26-744B-B742-DBFDD6115AEC}" presName="nodeFirstNode" presStyleLbl="node1" presStyleIdx="0" presStyleCnt="5">
        <dgm:presLayoutVars>
          <dgm:bulletEnabled val="1"/>
        </dgm:presLayoutVars>
      </dgm:prSet>
      <dgm:spPr/>
    </dgm:pt>
    <dgm:pt modelId="{70E41999-670C-0D48-9BDC-08DAB56024B3}" type="pres">
      <dgm:prSet presAssocID="{1F4AA10A-51F9-C347-B0B7-0B0C99ED4E8C}" presName="sibTransFirstNode" presStyleLbl="bgShp" presStyleIdx="0" presStyleCnt="1"/>
      <dgm:spPr/>
    </dgm:pt>
    <dgm:pt modelId="{7FFF2353-5286-C246-A2CB-41E182CB2A13}" type="pres">
      <dgm:prSet presAssocID="{C79C4220-E889-4345-9181-C9AAAE340063}" presName="nodeFollowingNodes" presStyleLbl="node1" presStyleIdx="1" presStyleCnt="5">
        <dgm:presLayoutVars>
          <dgm:bulletEnabled val="1"/>
        </dgm:presLayoutVars>
      </dgm:prSet>
      <dgm:spPr/>
    </dgm:pt>
    <dgm:pt modelId="{4B553710-6647-554C-B15F-73274D52C663}" type="pres">
      <dgm:prSet presAssocID="{66F91301-C6BB-E746-86E7-1ADD2DA01F66}" presName="nodeFollowingNodes" presStyleLbl="node1" presStyleIdx="2" presStyleCnt="5">
        <dgm:presLayoutVars>
          <dgm:bulletEnabled val="1"/>
        </dgm:presLayoutVars>
      </dgm:prSet>
      <dgm:spPr/>
    </dgm:pt>
    <dgm:pt modelId="{0D2335DA-0BE8-F74B-96BA-B75599937EF1}" type="pres">
      <dgm:prSet presAssocID="{3204C3F8-7684-304F-99A8-F0B171D29FFB}" presName="nodeFollowingNodes" presStyleLbl="node1" presStyleIdx="3" presStyleCnt="5">
        <dgm:presLayoutVars>
          <dgm:bulletEnabled val="1"/>
        </dgm:presLayoutVars>
      </dgm:prSet>
      <dgm:spPr/>
    </dgm:pt>
    <dgm:pt modelId="{1F9C0208-0266-2D4E-AB8D-7CF9C27DBE32}" type="pres">
      <dgm:prSet presAssocID="{88D7A117-722F-B140-96EF-0B703F091082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42213C44-B840-074A-A109-E3AFA463E6A9}" srcId="{09452C8F-8808-754B-9ED3-6120A713985C}" destId="{66F91301-C6BB-E746-86E7-1ADD2DA01F66}" srcOrd="2" destOrd="0" parTransId="{77307CF3-ADDE-B84D-A170-F5C42174BDD4}" sibTransId="{E2151848-D158-4548-A299-2E482FA2C1AA}"/>
    <dgm:cxn modelId="{43FB9046-F77C-9B44-9168-C849D7201F13}" type="presOf" srcId="{88D7A117-722F-B140-96EF-0B703F091082}" destId="{1F9C0208-0266-2D4E-AB8D-7CF9C27DBE32}" srcOrd="0" destOrd="0" presId="urn:microsoft.com/office/officeart/2005/8/layout/cycle3"/>
    <dgm:cxn modelId="{D14BD368-FEC7-EE4A-923C-BADE4982C6A6}" type="presOf" srcId="{66F91301-C6BB-E746-86E7-1ADD2DA01F66}" destId="{4B553710-6647-554C-B15F-73274D52C663}" srcOrd="0" destOrd="0" presId="urn:microsoft.com/office/officeart/2005/8/layout/cycle3"/>
    <dgm:cxn modelId="{D1BFB16E-951B-084F-9F52-0A2EB1A6750C}" srcId="{09452C8F-8808-754B-9ED3-6120A713985C}" destId="{88D7A117-722F-B140-96EF-0B703F091082}" srcOrd="4" destOrd="0" parTransId="{F611B778-D42C-9945-A89D-3CFEFCAD5EA3}" sibTransId="{D43B37A6-1F12-1D41-91AE-6482B432E142}"/>
    <dgm:cxn modelId="{006FF794-7586-DB4E-9817-D14B14153749}" srcId="{09452C8F-8808-754B-9ED3-6120A713985C}" destId="{9083FDC0-AD26-744B-B742-DBFDD6115AEC}" srcOrd="0" destOrd="0" parTransId="{F8DA1EA2-DD27-1848-986B-622DEE449ED5}" sibTransId="{1F4AA10A-51F9-C347-B0B7-0B0C99ED4E8C}"/>
    <dgm:cxn modelId="{6D9F7CA6-4AA4-1E4A-85AB-DD66CCBA0364}" srcId="{09452C8F-8808-754B-9ED3-6120A713985C}" destId="{3204C3F8-7684-304F-99A8-F0B171D29FFB}" srcOrd="3" destOrd="0" parTransId="{C5B8ED5B-DFF0-6B4E-BB09-6FC276F18A90}" sibTransId="{275306FD-BCDF-8C4C-AF0E-A169D1985B29}"/>
    <dgm:cxn modelId="{822183BC-B541-8D47-8171-E842B9F4B568}" type="presOf" srcId="{09452C8F-8808-754B-9ED3-6120A713985C}" destId="{EF288D74-3AE6-EA4C-B4D8-04863AAD0208}" srcOrd="0" destOrd="0" presId="urn:microsoft.com/office/officeart/2005/8/layout/cycle3"/>
    <dgm:cxn modelId="{C79B91C3-7CA4-EB46-A221-00C6C93C4D5D}" srcId="{09452C8F-8808-754B-9ED3-6120A713985C}" destId="{C79C4220-E889-4345-9181-C9AAAE340063}" srcOrd="1" destOrd="0" parTransId="{6D04566F-E70C-8944-AA99-FC54837C2207}" sibTransId="{0F084426-DE01-694A-97A2-CDB9DDFE22F4}"/>
    <dgm:cxn modelId="{DBBA9DD8-65DF-8E4B-8A55-29299CBFEF3A}" type="presOf" srcId="{9083FDC0-AD26-744B-B742-DBFDD6115AEC}" destId="{D3FE5B91-E57B-234C-9160-49795D82C881}" srcOrd="0" destOrd="0" presId="urn:microsoft.com/office/officeart/2005/8/layout/cycle3"/>
    <dgm:cxn modelId="{F93EFFFA-AF32-514F-9877-6EF5DF2D5BFE}" type="presOf" srcId="{1F4AA10A-51F9-C347-B0B7-0B0C99ED4E8C}" destId="{70E41999-670C-0D48-9BDC-08DAB56024B3}" srcOrd="0" destOrd="0" presId="urn:microsoft.com/office/officeart/2005/8/layout/cycle3"/>
    <dgm:cxn modelId="{593E2DFD-B1F1-C645-B628-A71F8575E97B}" type="presOf" srcId="{C79C4220-E889-4345-9181-C9AAAE340063}" destId="{7FFF2353-5286-C246-A2CB-41E182CB2A13}" srcOrd="0" destOrd="0" presId="urn:microsoft.com/office/officeart/2005/8/layout/cycle3"/>
    <dgm:cxn modelId="{80BA91FD-87EA-2A42-B823-5634BCC542F7}" type="presOf" srcId="{3204C3F8-7684-304F-99A8-F0B171D29FFB}" destId="{0D2335DA-0BE8-F74B-96BA-B75599937EF1}" srcOrd="0" destOrd="0" presId="urn:microsoft.com/office/officeart/2005/8/layout/cycle3"/>
    <dgm:cxn modelId="{6DF97817-92D8-244F-A408-838CFF905CE9}" type="presParOf" srcId="{EF288D74-3AE6-EA4C-B4D8-04863AAD0208}" destId="{D96BADB9-4284-1140-8BB1-99F90C9D5C00}" srcOrd="0" destOrd="0" presId="urn:microsoft.com/office/officeart/2005/8/layout/cycle3"/>
    <dgm:cxn modelId="{402A790A-DEC0-2F4B-89AB-868B59807F09}" type="presParOf" srcId="{D96BADB9-4284-1140-8BB1-99F90C9D5C00}" destId="{D3FE5B91-E57B-234C-9160-49795D82C881}" srcOrd="0" destOrd="0" presId="urn:microsoft.com/office/officeart/2005/8/layout/cycle3"/>
    <dgm:cxn modelId="{1322CB42-4D57-CB4E-8098-5304DFE9CDFB}" type="presParOf" srcId="{D96BADB9-4284-1140-8BB1-99F90C9D5C00}" destId="{70E41999-670C-0D48-9BDC-08DAB56024B3}" srcOrd="1" destOrd="0" presId="urn:microsoft.com/office/officeart/2005/8/layout/cycle3"/>
    <dgm:cxn modelId="{AF1CED26-CD3C-FA4C-8097-D9687DA37FA2}" type="presParOf" srcId="{D96BADB9-4284-1140-8BB1-99F90C9D5C00}" destId="{7FFF2353-5286-C246-A2CB-41E182CB2A13}" srcOrd="2" destOrd="0" presId="urn:microsoft.com/office/officeart/2005/8/layout/cycle3"/>
    <dgm:cxn modelId="{6AFA999E-A335-DF4F-B7FB-5AAA630FFEFF}" type="presParOf" srcId="{D96BADB9-4284-1140-8BB1-99F90C9D5C00}" destId="{4B553710-6647-554C-B15F-73274D52C663}" srcOrd="3" destOrd="0" presId="urn:microsoft.com/office/officeart/2005/8/layout/cycle3"/>
    <dgm:cxn modelId="{E752247E-FF1D-2141-89FA-17C166D42D87}" type="presParOf" srcId="{D96BADB9-4284-1140-8BB1-99F90C9D5C00}" destId="{0D2335DA-0BE8-F74B-96BA-B75599937EF1}" srcOrd="4" destOrd="0" presId="urn:microsoft.com/office/officeart/2005/8/layout/cycle3"/>
    <dgm:cxn modelId="{B684703C-BF5B-544B-A674-2FEC9BF01FF8}" type="presParOf" srcId="{D96BADB9-4284-1140-8BB1-99F90C9D5C00}" destId="{1F9C0208-0266-2D4E-AB8D-7CF9C27DBE3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41999-670C-0D48-9BDC-08DAB56024B3}">
      <dsp:nvSpPr>
        <dsp:cNvPr id="0" name=""/>
        <dsp:cNvSpPr/>
      </dsp:nvSpPr>
      <dsp:spPr>
        <a:xfrm>
          <a:off x="996620" y="-20357"/>
          <a:ext cx="3767399" cy="3767399"/>
        </a:xfrm>
        <a:prstGeom prst="circularArrow">
          <a:avLst>
            <a:gd name="adj1" fmla="val 5544"/>
            <a:gd name="adj2" fmla="val 330680"/>
            <a:gd name="adj3" fmla="val 13828128"/>
            <a:gd name="adj4" fmla="val 17354275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E5B91-E57B-234C-9160-49795D82C881}">
      <dsp:nvSpPr>
        <dsp:cNvPr id="0" name=""/>
        <dsp:cNvSpPr/>
      </dsp:nvSpPr>
      <dsp:spPr>
        <a:xfrm>
          <a:off x="2018192" y="1052"/>
          <a:ext cx="1724254" cy="862127"/>
        </a:xfrm>
        <a:prstGeom prst="roundRect">
          <a:avLst/>
        </a:prstGeom>
        <a:solidFill>
          <a:srgbClr val="96C31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noProof="0" dirty="0">
              <a:latin typeface="Sarabun" panose="00000500000000000000" pitchFamily="2" charset="-34"/>
              <a:cs typeface="Sarabun" panose="00000500000000000000" pitchFamily="2" charset="-34"/>
            </a:rPr>
            <a:t>Ausbildungsplan</a:t>
          </a:r>
        </a:p>
      </dsp:txBody>
      <dsp:txXfrm>
        <a:off x="2060278" y="43138"/>
        <a:ext cx="1640082" cy="777955"/>
      </dsp:txXfrm>
    </dsp:sp>
    <dsp:sp modelId="{7FFF2353-5286-C246-A2CB-41E182CB2A13}">
      <dsp:nvSpPr>
        <dsp:cNvPr id="0" name=""/>
        <dsp:cNvSpPr/>
      </dsp:nvSpPr>
      <dsp:spPr>
        <a:xfrm>
          <a:off x="3546128" y="1111162"/>
          <a:ext cx="1724254" cy="862127"/>
        </a:xfrm>
        <a:prstGeom prst="roundRect">
          <a:avLst/>
        </a:prstGeom>
        <a:solidFill>
          <a:srgbClr val="05633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noProof="0" dirty="0">
              <a:latin typeface="Sarabun" panose="00000500000000000000" pitchFamily="2" charset="-34"/>
              <a:cs typeface="Sarabun" panose="00000500000000000000" pitchFamily="2" charset="-34"/>
            </a:rPr>
            <a:t>Ausbildungsnachweise sammeln</a:t>
          </a:r>
        </a:p>
      </dsp:txBody>
      <dsp:txXfrm>
        <a:off x="3588214" y="1153248"/>
        <a:ext cx="1640082" cy="777955"/>
      </dsp:txXfrm>
    </dsp:sp>
    <dsp:sp modelId="{4B553710-6647-554C-B15F-73274D52C663}">
      <dsp:nvSpPr>
        <dsp:cNvPr id="0" name=""/>
        <dsp:cNvSpPr/>
      </dsp:nvSpPr>
      <dsp:spPr>
        <a:xfrm>
          <a:off x="2962509" y="2907359"/>
          <a:ext cx="1724254" cy="862127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noProof="0" dirty="0">
              <a:latin typeface="Sarabun" panose="00000500000000000000" pitchFamily="2" charset="-34"/>
              <a:cs typeface="Sarabun" panose="00000500000000000000" pitchFamily="2" charset="-34"/>
            </a:rPr>
            <a:t>Integrierte Lern- und Arbeitsaufgaben</a:t>
          </a:r>
        </a:p>
      </dsp:txBody>
      <dsp:txXfrm>
        <a:off x="3004595" y="2949445"/>
        <a:ext cx="1640082" cy="777955"/>
      </dsp:txXfrm>
    </dsp:sp>
    <dsp:sp modelId="{0D2335DA-0BE8-F74B-96BA-B75599937EF1}">
      <dsp:nvSpPr>
        <dsp:cNvPr id="0" name=""/>
        <dsp:cNvSpPr/>
      </dsp:nvSpPr>
      <dsp:spPr>
        <a:xfrm>
          <a:off x="1073876" y="2907359"/>
          <a:ext cx="1724254" cy="862127"/>
        </a:xfrm>
        <a:prstGeom prst="roundRect">
          <a:avLst/>
        </a:prstGeom>
        <a:solidFill>
          <a:srgbClr val="114E9B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noProof="0" dirty="0">
              <a:latin typeface="Sarabun" panose="00000500000000000000" pitchFamily="2" charset="-34"/>
              <a:cs typeface="Sarabun" panose="00000500000000000000" pitchFamily="2" charset="-34"/>
            </a:rPr>
            <a:t>Ausbildungsstand erfassen</a:t>
          </a:r>
        </a:p>
      </dsp:txBody>
      <dsp:txXfrm>
        <a:off x="1115962" y="2949445"/>
        <a:ext cx="1640082" cy="777955"/>
      </dsp:txXfrm>
    </dsp:sp>
    <dsp:sp modelId="{1F9C0208-0266-2D4E-AB8D-7CF9C27DBE32}">
      <dsp:nvSpPr>
        <dsp:cNvPr id="0" name=""/>
        <dsp:cNvSpPr/>
      </dsp:nvSpPr>
      <dsp:spPr>
        <a:xfrm>
          <a:off x="490256" y="1111162"/>
          <a:ext cx="1724254" cy="862127"/>
        </a:xfrm>
        <a:prstGeom prst="roundRect">
          <a:avLst/>
        </a:prstGeom>
        <a:solidFill>
          <a:srgbClr val="7030A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noProof="0" dirty="0">
              <a:latin typeface="Sarabun" panose="00000500000000000000" pitchFamily="2" charset="-34"/>
              <a:cs typeface="Sarabun" panose="00000500000000000000" pitchFamily="2" charset="-34"/>
            </a:rPr>
            <a:t>Feedback</a:t>
          </a:r>
        </a:p>
      </dsp:txBody>
      <dsp:txXfrm>
        <a:off x="532342" y="1153248"/>
        <a:ext cx="1640082" cy="777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666BD-4209-454C-9D47-10D73687B051}" type="datetimeFigureOut">
              <a:rPr lang="de-AT" smtClean="0"/>
              <a:t>11.10.2024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3888-0EF7-4F1C-B6BB-0733D8723D3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89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6.svg"/><Relationship Id="rId4" Type="http://schemas.openxmlformats.org/officeDocument/2006/relationships/image" Target="../media/image3.emf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Titelfolie">
    <p:bg>
      <p:bgPr>
        <a:blipFill>
          <a:blip r:embed="rId2">
            <a:lum/>
          </a:blip>
          <a:srcRect l="980" t="980" r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2165" y="4745119"/>
            <a:ext cx="864096" cy="1855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36600" y="1203599"/>
            <a:ext cx="6283672" cy="16561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500" b="1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Hier steht der Titel</a:t>
            </a:r>
            <a:br>
              <a:rPr lang="de-DE" dirty="0"/>
            </a:br>
            <a:r>
              <a:rPr lang="de-DE" dirty="0"/>
              <a:t>der Präsentation</a:t>
            </a:r>
            <a:endParaRPr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6992" y="3003798"/>
            <a:ext cx="6283280" cy="12241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 dirty="0"/>
              <a:t>Autor Vorname Nachname</a:t>
            </a:r>
            <a:endParaRPr dirty="0"/>
          </a:p>
          <a:p>
            <a:pPr>
              <a:defRPr/>
            </a:pPr>
            <a:r>
              <a:rPr lang="de-DE" dirty="0"/>
              <a:t>Veranstaltungsort, 00. Monat 2019</a:t>
            </a:r>
            <a:endParaRPr dirty="0"/>
          </a:p>
        </p:txBody>
      </p:sp>
      <p:grpSp>
        <p:nvGrpSpPr>
          <p:cNvPr id="8" name="Gruppierung 7"/>
          <p:cNvGrpSpPr/>
          <p:nvPr userDrawn="1"/>
        </p:nvGrpSpPr>
        <p:grpSpPr bwMode="auto">
          <a:xfrm>
            <a:off x="7059541" y="4570294"/>
            <a:ext cx="1760931" cy="349255"/>
            <a:chOff x="7596336" y="4710839"/>
            <a:chExt cx="1181528" cy="234339"/>
          </a:xfrm>
        </p:grpSpPr>
        <p:pic>
          <p:nvPicPr>
            <p:cNvPr id="7" name="Bild 6"/>
            <p:cNvPicPr>
              <a:picLocks noChangeAspect="1"/>
            </p:cNvPicPr>
            <p:nvPr userDrawn="1"/>
          </p:nvPicPr>
          <p:blipFill>
            <a:blip r:embed="rId4"/>
            <a:stretch/>
          </p:blipFill>
          <p:spPr bwMode="auto">
            <a:xfrm>
              <a:off x="8517480" y="4769763"/>
              <a:ext cx="260384" cy="171616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5"/>
            <a:stretch/>
          </p:blipFill>
          <p:spPr bwMode="auto">
            <a:xfrm>
              <a:off x="7596336" y="4710839"/>
              <a:ext cx="878768" cy="234339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8DBB9376-8223-4D8C-82FA-81D2347D2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" r="30651"/>
          <a:stretch/>
        </p:blipFill>
        <p:spPr>
          <a:xfrm>
            <a:off x="4572000" y="-221553"/>
            <a:ext cx="4572000" cy="4541467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 bwMode="auto">
          <a:xfrm>
            <a:off x="0" y="4319915"/>
            <a:ext cx="9144000" cy="823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3" name="Gruppieren 32"/>
          <p:cNvGrpSpPr/>
          <p:nvPr userDrawn="1"/>
        </p:nvGrpSpPr>
        <p:grpSpPr bwMode="auto">
          <a:xfrm>
            <a:off x="341542" y="4319914"/>
            <a:ext cx="1049274" cy="823585"/>
            <a:chOff x="736599" y="66490"/>
            <a:chExt cx="1324143" cy="1039332"/>
          </a:xfrm>
        </p:grpSpPr>
        <p:sp>
          <p:nvSpPr>
            <p:cNvPr id="18" name="Rechteck 17"/>
            <p:cNvSpPr/>
            <p:nvPr userDrawn="1"/>
          </p:nvSpPr>
          <p:spPr bwMode="auto">
            <a:xfrm>
              <a:off x="736600" y="66490"/>
              <a:ext cx="1324142" cy="191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 userDrawn="1"/>
          </p:nvPicPr>
          <p:blipFill>
            <a:blip r:embed="rId8"/>
            <a:stretch/>
          </p:blipFill>
          <p:spPr bwMode="auto">
            <a:xfrm>
              <a:off x="736599" y="197097"/>
              <a:ext cx="1324143" cy="908725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5938280" y="4469009"/>
            <a:ext cx="1691680" cy="5638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7524328" y="4449697"/>
            <a:ext cx="1484698" cy="5640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0EB9944-FB79-4274-9996-D2A5BB31561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87" y="4549167"/>
            <a:ext cx="1547664" cy="36586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0BF961-8C09-4DCB-AEE2-74BC8E24A35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16" y="4443958"/>
            <a:ext cx="1015073" cy="499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Titelfolie">
    <p:bg>
      <p:bgPr>
        <a:blipFill>
          <a:blip r:embed="rId2">
            <a:lum/>
          </a:blip>
          <a:srcRect l="980" t="980" r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2165" y="4745119"/>
            <a:ext cx="864096" cy="185519"/>
          </a:xfrm>
          <a:prstGeom prst="rect">
            <a:avLst/>
          </a:prstGeom>
        </p:spPr>
      </p:pic>
      <p:grpSp>
        <p:nvGrpSpPr>
          <p:cNvPr id="8" name="Gruppierung 7"/>
          <p:cNvGrpSpPr/>
          <p:nvPr userDrawn="1"/>
        </p:nvGrpSpPr>
        <p:grpSpPr bwMode="auto">
          <a:xfrm>
            <a:off x="7059541" y="4570294"/>
            <a:ext cx="1760931" cy="349255"/>
            <a:chOff x="7596336" y="4710839"/>
            <a:chExt cx="1181528" cy="234339"/>
          </a:xfrm>
        </p:grpSpPr>
        <p:pic>
          <p:nvPicPr>
            <p:cNvPr id="7" name="Bild 6"/>
            <p:cNvPicPr>
              <a:picLocks noChangeAspect="1"/>
            </p:cNvPicPr>
            <p:nvPr userDrawn="1"/>
          </p:nvPicPr>
          <p:blipFill>
            <a:blip r:embed="rId4"/>
            <a:stretch/>
          </p:blipFill>
          <p:spPr bwMode="auto">
            <a:xfrm>
              <a:off x="8517480" y="4769763"/>
              <a:ext cx="260384" cy="171616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5"/>
            <a:stretch/>
          </p:blipFill>
          <p:spPr bwMode="auto">
            <a:xfrm>
              <a:off x="7596336" y="4710839"/>
              <a:ext cx="878768" cy="234339"/>
            </a:xfrm>
            <a:prstGeom prst="rect">
              <a:avLst/>
            </a:prstGeom>
          </p:spPr>
        </p:pic>
      </p:grpSp>
      <p:sp>
        <p:nvSpPr>
          <p:cNvPr id="11" name="Textplatzhalter 7"/>
          <p:cNvSpPr>
            <a:spLocks noGrp="1"/>
          </p:cNvSpPr>
          <p:nvPr>
            <p:ph type="body" sz="quarter" idx="10"/>
          </p:nvPr>
        </p:nvSpPr>
        <p:spPr bwMode="auto">
          <a:xfrm>
            <a:off x="755576" y="2643757"/>
            <a:ext cx="5040560" cy="1864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400"/>
              </a:spcBef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endParaRPr lang="de-DE"/>
          </a:p>
        </p:txBody>
      </p:sp>
      <p:sp>
        <p:nvSpPr>
          <p:cNvPr id="15" name="Untertitel 2"/>
          <p:cNvSpPr txBox="1"/>
          <p:nvPr userDrawn="1"/>
        </p:nvSpPr>
        <p:spPr bwMode="auto">
          <a:xfrm>
            <a:off x="758894" y="586537"/>
            <a:ext cx="5473422" cy="5200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>
              <a:spcBef>
                <a:spcPts val="0"/>
              </a:spcBef>
              <a:buFont typeface="Arial"/>
              <a:buNone/>
              <a:defRPr sz="20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/>
              <a:t>Vielen Dank für Ihre Aufmerksamkeit</a:t>
            </a:r>
            <a:endParaRPr/>
          </a:p>
        </p:txBody>
      </p:sp>
      <p:sp>
        <p:nvSpPr>
          <p:cNvPr id="16" name="Untertitel 2"/>
          <p:cNvSpPr txBox="1"/>
          <p:nvPr userDrawn="1"/>
        </p:nvSpPr>
        <p:spPr bwMode="auto">
          <a:xfrm>
            <a:off x="758894" y="2228612"/>
            <a:ext cx="5473422" cy="415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>
              <a:spcBef>
                <a:spcPts val="0"/>
              </a:spcBef>
              <a:buFont typeface="Arial"/>
              <a:buNone/>
              <a:defRPr sz="20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b="1"/>
              <a:t>Weiterführende Informationen</a:t>
            </a:r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08F468E-61C4-48F3-821D-A7826E409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" r="30651"/>
          <a:stretch/>
        </p:blipFill>
        <p:spPr bwMode="auto">
          <a:xfrm>
            <a:off x="4572000" y="-239044"/>
            <a:ext cx="4572000" cy="4541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1_Titelfolie">
    <p:bg>
      <p:bgPr>
        <a:blipFill>
          <a:blip r:embed="rId2">
            <a:lum/>
          </a:blip>
          <a:srcRect l="980" t="980" r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2165" y="4745119"/>
            <a:ext cx="864096" cy="1855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36600" y="1203599"/>
            <a:ext cx="6283672" cy="16561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500" b="1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Hier steht der Titel</a:t>
            </a:r>
            <a:br>
              <a:rPr lang="de-DE"/>
            </a:br>
            <a:r>
              <a:rPr lang="de-DE"/>
              <a:t>der Präsentation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6992" y="3003798"/>
            <a:ext cx="6283280" cy="12241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Autor Vorname Nachname</a:t>
            </a:r>
            <a:endParaRPr/>
          </a:p>
          <a:p>
            <a:pPr>
              <a:defRPr/>
            </a:pPr>
            <a:r>
              <a:rPr lang="de-DE"/>
              <a:t>Veranstaltungsort, 00. Monat 2019</a:t>
            </a:r>
            <a:endParaRPr/>
          </a:p>
        </p:txBody>
      </p:sp>
      <p:grpSp>
        <p:nvGrpSpPr>
          <p:cNvPr id="8" name="Gruppierung 7"/>
          <p:cNvGrpSpPr/>
          <p:nvPr userDrawn="1"/>
        </p:nvGrpSpPr>
        <p:grpSpPr bwMode="auto">
          <a:xfrm>
            <a:off x="7059541" y="4570294"/>
            <a:ext cx="1760931" cy="349255"/>
            <a:chOff x="7596336" y="4710839"/>
            <a:chExt cx="1181528" cy="234339"/>
          </a:xfrm>
        </p:grpSpPr>
        <p:pic>
          <p:nvPicPr>
            <p:cNvPr id="7" name="Bild 6"/>
            <p:cNvPicPr>
              <a:picLocks noChangeAspect="1"/>
            </p:cNvPicPr>
            <p:nvPr userDrawn="1"/>
          </p:nvPicPr>
          <p:blipFill>
            <a:blip r:embed="rId4"/>
            <a:stretch/>
          </p:blipFill>
          <p:spPr bwMode="auto">
            <a:xfrm>
              <a:off x="8517480" y="4769763"/>
              <a:ext cx="260384" cy="171616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5"/>
            <a:stretch/>
          </p:blipFill>
          <p:spPr bwMode="auto">
            <a:xfrm>
              <a:off x="7596336" y="4710839"/>
              <a:ext cx="878768" cy="234339"/>
            </a:xfrm>
            <a:prstGeom prst="rect">
              <a:avLst/>
            </a:prstGeom>
          </p:spPr>
        </p:pic>
      </p:grpSp>
      <p:sp>
        <p:nvSpPr>
          <p:cNvPr id="4" name="Rechteck 3"/>
          <p:cNvSpPr/>
          <p:nvPr userDrawn="1"/>
        </p:nvSpPr>
        <p:spPr bwMode="auto">
          <a:xfrm>
            <a:off x="0" y="4319915"/>
            <a:ext cx="9144000" cy="823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3" name="Gruppieren 32"/>
          <p:cNvGrpSpPr/>
          <p:nvPr userDrawn="1"/>
        </p:nvGrpSpPr>
        <p:grpSpPr bwMode="auto">
          <a:xfrm>
            <a:off x="341542" y="4319914"/>
            <a:ext cx="1049274" cy="823585"/>
            <a:chOff x="736599" y="66490"/>
            <a:chExt cx="1324143" cy="1039332"/>
          </a:xfrm>
        </p:grpSpPr>
        <p:sp>
          <p:nvSpPr>
            <p:cNvPr id="18" name="Rechteck 17"/>
            <p:cNvSpPr/>
            <p:nvPr userDrawn="1"/>
          </p:nvSpPr>
          <p:spPr bwMode="auto">
            <a:xfrm>
              <a:off x="736600" y="66490"/>
              <a:ext cx="1324142" cy="191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 userDrawn="1"/>
          </p:nvPicPr>
          <p:blipFill>
            <a:blip r:embed="rId6"/>
            <a:stretch/>
          </p:blipFill>
          <p:spPr bwMode="auto">
            <a:xfrm>
              <a:off x="736599" y="197097"/>
              <a:ext cx="1324143" cy="908725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5938280" y="4469009"/>
            <a:ext cx="1691680" cy="5638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7524328" y="4449697"/>
            <a:ext cx="1484698" cy="56401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BA255B1-3393-2294-D877-3D6FEF4DFD59}"/>
              </a:ext>
            </a:extLst>
          </p:cNvPr>
          <p:cNvSpPr/>
          <p:nvPr userDrawn="1"/>
        </p:nvSpPr>
        <p:spPr>
          <a:xfrm>
            <a:off x="23732" y="-56155"/>
            <a:ext cx="9144000" cy="434978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AECA56D-18A8-448C-B2AD-1B5AE14AF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5" r="30651"/>
          <a:stretch/>
        </p:blipFill>
        <p:spPr bwMode="auto">
          <a:xfrm>
            <a:off x="4572000" y="-239044"/>
            <a:ext cx="4572000" cy="454146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D097618-FD04-482A-9C0E-CA21F0B98F8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6187" y="4549167"/>
            <a:ext cx="1547664" cy="3658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6E421C9-EBDA-4BA7-8504-386679C3604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0816" y="4443958"/>
            <a:ext cx="1015073" cy="4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4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Titelfolie">
    <p:bg>
      <p:bgPr>
        <a:blipFill>
          <a:blip r:embed="rId2">
            <a:lum/>
          </a:blip>
          <a:srcRect l="980" t="980" r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146093" y="4745119"/>
            <a:ext cx="864096" cy="1855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4120528" y="1203599"/>
            <a:ext cx="4771952" cy="16561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500" b="1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Hier steht der Titel</a:t>
            </a:r>
            <a:br>
              <a:rPr lang="de-DE"/>
            </a:br>
            <a:r>
              <a:rPr lang="de-DE"/>
              <a:t>der Präsentation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120920" y="3003798"/>
            <a:ext cx="4771560" cy="12241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Autor Vorname Nachname</a:t>
            </a:r>
            <a:endParaRPr/>
          </a:p>
          <a:p>
            <a:pPr>
              <a:defRPr/>
            </a:pPr>
            <a:r>
              <a:rPr lang="de-DE"/>
              <a:t>Veranstaltungsort, 00. Monat 2019</a:t>
            </a:r>
            <a:endParaRPr/>
          </a:p>
        </p:txBody>
      </p:sp>
      <p:grpSp>
        <p:nvGrpSpPr>
          <p:cNvPr id="33" name="Gruppieren 32"/>
          <p:cNvGrpSpPr/>
          <p:nvPr userDrawn="1"/>
        </p:nvGrpSpPr>
        <p:grpSpPr bwMode="auto">
          <a:xfrm>
            <a:off x="4103881" y="0"/>
            <a:ext cx="1049274" cy="823585"/>
            <a:chOff x="736599" y="66490"/>
            <a:chExt cx="1324143" cy="1039332"/>
          </a:xfrm>
        </p:grpSpPr>
        <p:sp>
          <p:nvSpPr>
            <p:cNvPr id="18" name="Rechteck 17"/>
            <p:cNvSpPr/>
            <p:nvPr userDrawn="1"/>
          </p:nvSpPr>
          <p:spPr bwMode="auto">
            <a:xfrm>
              <a:off x="736600" y="66490"/>
              <a:ext cx="1324142" cy="191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 userDrawn="1"/>
          </p:nvPicPr>
          <p:blipFill>
            <a:blip r:embed="rId4"/>
            <a:stretch/>
          </p:blipFill>
          <p:spPr bwMode="auto">
            <a:xfrm>
              <a:off x="736599" y="197097"/>
              <a:ext cx="1324143" cy="908725"/>
            </a:xfrm>
            <a:prstGeom prst="rect">
              <a:avLst/>
            </a:prstGeom>
          </p:spPr>
        </p:pic>
      </p:grpSp>
      <p:grpSp>
        <p:nvGrpSpPr>
          <p:cNvPr id="8" name="Gruppierung 7"/>
          <p:cNvGrpSpPr/>
          <p:nvPr userDrawn="1"/>
        </p:nvGrpSpPr>
        <p:grpSpPr bwMode="auto">
          <a:xfrm>
            <a:off x="7059541" y="4570294"/>
            <a:ext cx="1760931" cy="349255"/>
            <a:chOff x="7596336" y="4710839"/>
            <a:chExt cx="1181528" cy="234339"/>
          </a:xfrm>
        </p:grpSpPr>
        <p:pic>
          <p:nvPicPr>
            <p:cNvPr id="7" name="Bild 6"/>
            <p:cNvPicPr>
              <a:picLocks noChangeAspect="1"/>
            </p:cNvPicPr>
            <p:nvPr userDrawn="1"/>
          </p:nvPicPr>
          <p:blipFill>
            <a:blip r:embed="rId5"/>
            <a:stretch/>
          </p:blipFill>
          <p:spPr bwMode="auto">
            <a:xfrm>
              <a:off x="8517480" y="4769763"/>
              <a:ext cx="260384" cy="171616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6"/>
            <a:stretch/>
          </p:blipFill>
          <p:spPr bwMode="auto">
            <a:xfrm>
              <a:off x="7596336" y="4710839"/>
              <a:ext cx="878768" cy="234339"/>
            </a:xfrm>
            <a:prstGeom prst="rect">
              <a:avLst/>
            </a:prstGeom>
          </p:spPr>
        </p:pic>
      </p:grp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3824601" cy="51435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>
            <a:cxnSpLocks/>
          </p:cNvCxnSpPr>
          <p:nvPr userDrawn="1"/>
        </p:nvCxnSpPr>
        <p:spPr bwMode="auto">
          <a:xfrm>
            <a:off x="755576" y="4587974"/>
            <a:ext cx="8388424" cy="0"/>
          </a:xfrm>
          <a:prstGeom prst="line">
            <a:avLst/>
          </a:prstGeom>
          <a:ln w="3175" cap="rnd">
            <a:solidFill>
              <a:srgbClr val="056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60985" y="4659982"/>
            <a:ext cx="1065560" cy="355187"/>
          </a:xfrm>
          <a:prstGeom prst="rect">
            <a:avLst/>
          </a:prstGeom>
        </p:spPr>
      </p:pic>
      <p:pic>
        <p:nvPicPr>
          <p:cNvPr id="16" name="Bild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21171" y="4746731"/>
            <a:ext cx="648072" cy="172819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/>
          </p:nvPr>
        </p:nvSpPr>
        <p:spPr bwMode="auto">
          <a:xfrm>
            <a:off x="736600" y="1203599"/>
            <a:ext cx="6283672" cy="16561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500" b="1" spc="0">
                <a:solidFill>
                  <a:srgbClr val="056336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 bwMode="auto">
          <a:xfrm>
            <a:off x="736992" y="3003798"/>
            <a:ext cx="6283280" cy="12241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solidFill>
                  <a:srgbClr val="05633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D91F4A-A064-49C4-B54C-8FB3B08E3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2" r="29331" b="14790"/>
          <a:stretch/>
        </p:blipFill>
        <p:spPr>
          <a:xfrm>
            <a:off x="4788024" y="-144000"/>
            <a:ext cx="4356000" cy="360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5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>
            <a:cxnSpLocks/>
          </p:cNvCxnSpPr>
          <p:nvPr userDrawn="1"/>
        </p:nvCxnSpPr>
        <p:spPr bwMode="auto">
          <a:xfrm>
            <a:off x="755576" y="4587974"/>
            <a:ext cx="8388424" cy="0"/>
          </a:xfrm>
          <a:prstGeom prst="line">
            <a:avLst/>
          </a:prstGeom>
          <a:ln w="3175" cap="rnd">
            <a:solidFill>
              <a:srgbClr val="056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60985" y="4659982"/>
            <a:ext cx="1065560" cy="355187"/>
          </a:xfrm>
          <a:prstGeom prst="rect">
            <a:avLst/>
          </a:prstGeom>
        </p:spPr>
      </p:pic>
      <p:pic>
        <p:nvPicPr>
          <p:cNvPr id="16" name="Bild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21171" y="4746731"/>
            <a:ext cx="648072" cy="1728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6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55576" y="0"/>
            <a:ext cx="8064896" cy="9515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400" b="0">
                <a:solidFill>
                  <a:srgbClr val="056336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9" name="Gerader Verbinder 8"/>
          <p:cNvCxnSpPr>
            <a:cxnSpLocks/>
          </p:cNvCxnSpPr>
          <p:nvPr userDrawn="1"/>
        </p:nvCxnSpPr>
        <p:spPr bwMode="auto">
          <a:xfrm>
            <a:off x="755576" y="4587974"/>
            <a:ext cx="8388424" cy="0"/>
          </a:xfrm>
          <a:prstGeom prst="line">
            <a:avLst/>
          </a:prstGeom>
          <a:ln w="3175" cap="rnd">
            <a:solidFill>
              <a:srgbClr val="056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60985" y="4659982"/>
            <a:ext cx="1065560" cy="355187"/>
          </a:xfrm>
          <a:prstGeom prst="rect">
            <a:avLst/>
          </a:prstGeom>
        </p:spPr>
      </p:pic>
      <p:pic>
        <p:nvPicPr>
          <p:cNvPr id="16" name="Bild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21171" y="4746731"/>
            <a:ext cx="648072" cy="1728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55576" y="0"/>
            <a:ext cx="8064896" cy="95157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400" b="0">
                <a:solidFill>
                  <a:srgbClr val="056336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9" name="Gerader Verbinder 8"/>
          <p:cNvCxnSpPr>
            <a:cxnSpLocks/>
          </p:cNvCxnSpPr>
          <p:nvPr userDrawn="1"/>
        </p:nvCxnSpPr>
        <p:spPr bwMode="auto">
          <a:xfrm>
            <a:off x="755576" y="4587974"/>
            <a:ext cx="8388424" cy="0"/>
          </a:xfrm>
          <a:prstGeom prst="line">
            <a:avLst/>
          </a:prstGeom>
          <a:ln w="3175" cap="rnd">
            <a:solidFill>
              <a:srgbClr val="056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60985" y="4659982"/>
            <a:ext cx="1065560" cy="355187"/>
          </a:xfrm>
          <a:prstGeom prst="rect">
            <a:avLst/>
          </a:prstGeom>
        </p:spPr>
      </p:pic>
      <p:pic>
        <p:nvPicPr>
          <p:cNvPr id="16" name="Bild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21171" y="4746731"/>
            <a:ext cx="648072" cy="172819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 bwMode="auto">
          <a:xfrm>
            <a:off x="755576" y="1419623"/>
            <a:ext cx="3384375" cy="30889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1400">
                <a:latin typeface="+mn-lt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1"/>
          </p:nvPr>
        </p:nvSpPr>
        <p:spPr bwMode="auto">
          <a:xfrm>
            <a:off x="4716016" y="1419623"/>
            <a:ext cx="3653226" cy="30889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1400">
                <a:latin typeface="+mn-lt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36600" y="1203599"/>
            <a:ext cx="6283672" cy="16561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500" b="1" spc="0">
                <a:solidFill>
                  <a:srgbClr val="056336"/>
                </a:solidFill>
              </a:defRPr>
            </a:lvl1pPr>
          </a:lstStyle>
          <a:p>
            <a:pPr>
              <a:defRPr/>
            </a:pPr>
            <a:r>
              <a:rPr lang="de-DE"/>
              <a:t>Vielen Dank für Ihre Aufmerksamkeit</a:t>
            </a:r>
            <a:endParaRPr/>
          </a:p>
        </p:txBody>
      </p:sp>
      <p:cxnSp>
        <p:nvCxnSpPr>
          <p:cNvPr id="10" name="Gerader Verbinder 8"/>
          <p:cNvCxnSpPr>
            <a:cxnSpLocks/>
          </p:cNvCxnSpPr>
          <p:nvPr userDrawn="1"/>
        </p:nvCxnSpPr>
        <p:spPr bwMode="auto">
          <a:xfrm>
            <a:off x="755576" y="4587974"/>
            <a:ext cx="8388424" cy="0"/>
          </a:xfrm>
          <a:prstGeom prst="line">
            <a:avLst/>
          </a:prstGeom>
          <a:ln w="3175" cap="rnd">
            <a:solidFill>
              <a:srgbClr val="056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60985" y="4659982"/>
            <a:ext cx="1065560" cy="355187"/>
          </a:xfrm>
          <a:prstGeom prst="rect">
            <a:avLst/>
          </a:prstGeom>
        </p:spPr>
      </p:pic>
      <p:pic>
        <p:nvPicPr>
          <p:cNvPr id="13" name="Bild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21171" y="4746731"/>
            <a:ext cx="648072" cy="1728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35A4A52-04C1-4F21-9BCB-F77BE2D12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331"/>
          <a:stretch/>
        </p:blipFill>
        <p:spPr bwMode="auto">
          <a:xfrm>
            <a:off x="4788024" y="-162339"/>
            <a:ext cx="4356000" cy="42462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Titelfolie">
    <p:bg>
      <p:bgPr>
        <a:blipFill>
          <a:blip r:embed="rId2">
            <a:lum/>
          </a:blip>
          <a:srcRect l="980" t="980" r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2165" y="4745119"/>
            <a:ext cx="864096" cy="185519"/>
          </a:xfrm>
          <a:prstGeom prst="rect">
            <a:avLst/>
          </a:prstGeom>
        </p:spPr>
      </p:pic>
      <p:grpSp>
        <p:nvGrpSpPr>
          <p:cNvPr id="8" name="Gruppierung 7"/>
          <p:cNvGrpSpPr/>
          <p:nvPr userDrawn="1"/>
        </p:nvGrpSpPr>
        <p:grpSpPr bwMode="auto">
          <a:xfrm>
            <a:off x="7059541" y="4570294"/>
            <a:ext cx="1760931" cy="349255"/>
            <a:chOff x="7596336" y="4710839"/>
            <a:chExt cx="1181528" cy="234339"/>
          </a:xfrm>
        </p:grpSpPr>
        <p:pic>
          <p:nvPicPr>
            <p:cNvPr id="7" name="Bild 6"/>
            <p:cNvPicPr>
              <a:picLocks noChangeAspect="1"/>
            </p:cNvPicPr>
            <p:nvPr userDrawn="1"/>
          </p:nvPicPr>
          <p:blipFill>
            <a:blip r:embed="rId4"/>
            <a:stretch/>
          </p:blipFill>
          <p:spPr bwMode="auto">
            <a:xfrm>
              <a:off x="8517480" y="4769763"/>
              <a:ext cx="260384" cy="171616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5"/>
            <a:stretch/>
          </p:blipFill>
          <p:spPr bwMode="auto">
            <a:xfrm>
              <a:off x="7596336" y="4710839"/>
              <a:ext cx="878768" cy="234339"/>
            </a:xfrm>
            <a:prstGeom prst="rect">
              <a:avLst/>
            </a:prstGeom>
          </p:spPr>
        </p:pic>
      </p:grpSp>
      <p:sp>
        <p:nvSpPr>
          <p:cNvPr id="11" name="Untertitel 2"/>
          <p:cNvSpPr txBox="1"/>
          <p:nvPr userDrawn="1"/>
        </p:nvSpPr>
        <p:spPr bwMode="auto">
          <a:xfrm>
            <a:off x="758894" y="586537"/>
            <a:ext cx="5473422" cy="5200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>
              <a:spcBef>
                <a:spcPts val="0"/>
              </a:spcBef>
              <a:buFont typeface="Arial"/>
              <a:buNone/>
              <a:defRPr sz="20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/>
              <a:t>Vielen Dank für Ihre Aufmerksamkeit</a:t>
            </a:r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8278C9B-DAE7-40CC-B244-D632E8C6D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" r="30651"/>
          <a:stretch/>
        </p:blipFill>
        <p:spPr bwMode="auto">
          <a:xfrm>
            <a:off x="4572000" y="-239044"/>
            <a:ext cx="4572000" cy="454146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hyperlink" Target="https://leando.de/landing_page/neues-aus-berufen" TargetMode="Externa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5.svg"/><Relationship Id="rId7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eando.de/learnmap" TargetMode="Externa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hyperlink" Target="https://leando.de/community" TargetMode="Externa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leando.de/" TargetMode="Externa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7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leando.de/landing_page/toolbox" TargetMode="Externa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eando.de/toolbo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do.de/newsletter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leando.de/roadsho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eando.de/artikel/willkomme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leando@bibb.de" TargetMode="External"/><Relationship Id="rId2" Type="http://schemas.openxmlformats.org/officeDocument/2006/relationships/hyperlink" Target="https://leando.de/roadshow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1D199-CD15-4A56-9F9C-CBB3AAB36B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 on Tour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CB07F7-F325-46DA-A391-65BE385911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Stuttgart, 8. Oktober 2024</a:t>
            </a:r>
          </a:p>
        </p:txBody>
      </p:sp>
    </p:spTree>
    <p:extLst>
      <p:ext uri="{BB962C8B-B14F-4D97-AF65-F5344CB8AC3E}">
        <p14:creationId xmlns:p14="http://schemas.microsoft.com/office/powerpoint/2010/main" val="4233693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3E3B0E60-D230-4B62-AF24-6161BFA2A81A}"/>
              </a:ext>
            </a:extLst>
          </p:cNvPr>
          <p:cNvSpPr/>
          <p:nvPr/>
        </p:nvSpPr>
        <p:spPr bwMode="auto">
          <a:xfrm>
            <a:off x="3897000" y="1809750"/>
            <a:ext cx="1350000" cy="135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51EB223-944C-4F3F-ABD4-2C0B487C0E45}"/>
              </a:ext>
            </a:extLst>
          </p:cNvPr>
          <p:cNvSpPr/>
          <p:nvPr/>
        </p:nvSpPr>
        <p:spPr bwMode="auto">
          <a:xfrm>
            <a:off x="5098850" y="939627"/>
            <a:ext cx="2286541" cy="568818"/>
          </a:xfrm>
          <a:prstGeom prst="roundRect">
            <a:avLst/>
          </a:prstGeom>
          <a:solidFill>
            <a:srgbClr val="13643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Tools für die Ausbildungspraxis 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4279EF4-E204-4524-A4CF-E5779403B511}"/>
              </a:ext>
            </a:extLst>
          </p:cNvPr>
          <p:cNvSpPr/>
          <p:nvPr/>
        </p:nvSpPr>
        <p:spPr bwMode="auto">
          <a:xfrm>
            <a:off x="6305809" y="2197972"/>
            <a:ext cx="2284342" cy="573557"/>
          </a:xfrm>
          <a:prstGeom prst="roundRect">
            <a:avLst/>
          </a:prstGeom>
          <a:solidFill>
            <a:srgbClr val="02336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Prüfungswesen weiterentwickeln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DDD3682-AE53-4262-8024-3BC23AC7FCF0}"/>
              </a:ext>
            </a:extLst>
          </p:cNvPr>
          <p:cNvSpPr/>
          <p:nvPr/>
        </p:nvSpPr>
        <p:spPr bwMode="auto">
          <a:xfrm>
            <a:off x="1760808" y="935996"/>
            <a:ext cx="2284341" cy="573558"/>
          </a:xfrm>
          <a:prstGeom prst="roundRect">
            <a:avLst/>
          </a:prstGeom>
          <a:solidFill>
            <a:srgbClr val="94C11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Neues aus Berufen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091F78-ED12-4513-A00A-713A974AD92E}"/>
              </a:ext>
            </a:extLst>
          </p:cNvPr>
          <p:cNvSpPr/>
          <p:nvPr/>
        </p:nvSpPr>
        <p:spPr bwMode="auto">
          <a:xfrm>
            <a:off x="547721" y="2172260"/>
            <a:ext cx="2292671" cy="568820"/>
          </a:xfrm>
          <a:prstGeom prst="roundRect">
            <a:avLst/>
          </a:prstGeom>
          <a:solidFill>
            <a:srgbClr val="6C4F9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Adaptive Lernwelt Ausbildungspraxis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3B4C224-4CB2-48B4-9513-023B4B1723C4}"/>
              </a:ext>
            </a:extLst>
          </p:cNvPr>
          <p:cNvSpPr/>
          <p:nvPr/>
        </p:nvSpPr>
        <p:spPr bwMode="auto">
          <a:xfrm>
            <a:off x="3647258" y="3647173"/>
            <a:ext cx="2292671" cy="568820"/>
          </a:xfrm>
          <a:prstGeom prst="roundRect">
            <a:avLst/>
          </a:prstGeom>
          <a:solidFill>
            <a:srgbClr val="5A84C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Moderierte Communitys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24C00B-43B6-4F49-B0E3-EC4E9F42D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7230218" y="1762412"/>
            <a:ext cx="435521" cy="4355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F41FAC6-D32F-4BE6-A041-C0E4EAF9F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3742506" y="3269491"/>
            <a:ext cx="435521" cy="4355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6632A78-1644-4F29-8E1E-4237993CF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auto">
          <a:xfrm>
            <a:off x="1476295" y="1774945"/>
            <a:ext cx="435521" cy="4355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99A4F22-F378-4BBB-9684-A96C02074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2685218" y="482740"/>
            <a:ext cx="435521" cy="4355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DBD5115-8791-44E2-933A-196BE3F8A2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6" t="20787" r="27054" b="21757"/>
          <a:stretch/>
        </p:blipFill>
        <p:spPr bwMode="auto">
          <a:xfrm>
            <a:off x="4099981" y="2220911"/>
            <a:ext cx="944038" cy="527678"/>
          </a:xfrm>
          <a:prstGeom prst="rect">
            <a:avLst/>
          </a:prstGeom>
        </p:spPr>
      </p:pic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C28C79A2-6D98-461C-897A-7809F980D71A}"/>
              </a:ext>
            </a:extLst>
          </p:cNvPr>
          <p:cNvCxnSpPr>
            <a:stCxn id="14" idx="6"/>
            <a:endCxn id="15" idx="0"/>
          </p:cNvCxnSpPr>
          <p:nvPr/>
        </p:nvCxnSpPr>
        <p:spPr bwMode="auto">
          <a:xfrm>
            <a:off x="4092220" y="1222775"/>
            <a:ext cx="129625" cy="626327"/>
          </a:xfrm>
          <a:prstGeom prst="bentConnector2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6D62132F-DDCD-4060-A090-7205E2DB7E00}"/>
              </a:ext>
            </a:extLst>
          </p:cNvPr>
          <p:cNvSpPr/>
          <p:nvPr/>
        </p:nvSpPr>
        <p:spPr bwMode="auto">
          <a:xfrm>
            <a:off x="3951215" y="1152272"/>
            <a:ext cx="141005" cy="141005"/>
          </a:xfrm>
          <a:prstGeom prst="ellipse">
            <a:avLst/>
          </a:prstGeom>
          <a:solidFill>
            <a:srgbClr val="95B44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F3C3F23-ED7F-4FAA-BCC2-8CE6305F4D3C}"/>
              </a:ext>
            </a:extLst>
          </p:cNvPr>
          <p:cNvSpPr/>
          <p:nvPr/>
        </p:nvSpPr>
        <p:spPr bwMode="auto">
          <a:xfrm>
            <a:off x="4151342" y="1849102"/>
            <a:ext cx="141005" cy="14100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16DDB776-E71F-430D-BADF-E094566AA371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 bwMode="auto">
          <a:xfrm rot="10800000" flipV="1">
            <a:off x="4922602" y="1222775"/>
            <a:ext cx="129177" cy="626327"/>
          </a:xfrm>
          <a:prstGeom prst="bentConnector2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53D91389-650A-468E-BD25-61B8EB413348}"/>
              </a:ext>
            </a:extLst>
          </p:cNvPr>
          <p:cNvSpPr/>
          <p:nvPr/>
        </p:nvSpPr>
        <p:spPr bwMode="auto">
          <a:xfrm>
            <a:off x="5051780" y="1152272"/>
            <a:ext cx="141005" cy="141005"/>
          </a:xfrm>
          <a:prstGeom prst="ellipse">
            <a:avLst/>
          </a:prstGeom>
          <a:solidFill>
            <a:srgbClr val="13643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6F152E-D796-418C-9A54-0215DC9F7706}"/>
              </a:ext>
            </a:extLst>
          </p:cNvPr>
          <p:cNvSpPr/>
          <p:nvPr/>
        </p:nvSpPr>
        <p:spPr bwMode="auto">
          <a:xfrm>
            <a:off x="4852100" y="1849102"/>
            <a:ext cx="141005" cy="14100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D93F1EB-F9C5-41B5-B3F7-10C40CC39037}"/>
              </a:ext>
            </a:extLst>
          </p:cNvPr>
          <p:cNvCxnSpPr>
            <a:stCxn id="21" idx="2"/>
            <a:endCxn id="20" idx="6"/>
          </p:cNvCxnSpPr>
          <p:nvPr/>
        </p:nvCxnSpPr>
        <p:spPr bwMode="auto">
          <a:xfrm flipH="1">
            <a:off x="2889746" y="2486146"/>
            <a:ext cx="929516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5141953-5391-4E4E-B8F6-7A48943E8E32}"/>
              </a:ext>
            </a:extLst>
          </p:cNvPr>
          <p:cNvSpPr/>
          <p:nvPr/>
        </p:nvSpPr>
        <p:spPr bwMode="auto">
          <a:xfrm>
            <a:off x="2748741" y="2415644"/>
            <a:ext cx="141005" cy="141005"/>
          </a:xfrm>
          <a:prstGeom prst="ellipse">
            <a:avLst/>
          </a:prstGeom>
          <a:solidFill>
            <a:srgbClr val="6C4F9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F66C2D8-6933-4EEA-A577-94D847EB11DF}"/>
              </a:ext>
            </a:extLst>
          </p:cNvPr>
          <p:cNvSpPr/>
          <p:nvPr/>
        </p:nvSpPr>
        <p:spPr bwMode="auto">
          <a:xfrm>
            <a:off x="3819262" y="2415644"/>
            <a:ext cx="141005" cy="14100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0FE5492-72AF-49AC-B434-D38FE3141B7A}"/>
              </a:ext>
            </a:extLst>
          </p:cNvPr>
          <p:cNvCxnSpPr>
            <a:cxnSpLocks/>
            <a:stCxn id="23" idx="2"/>
            <a:endCxn id="24" idx="6"/>
          </p:cNvCxnSpPr>
          <p:nvPr/>
        </p:nvCxnSpPr>
        <p:spPr bwMode="auto">
          <a:xfrm flipH="1">
            <a:off x="5310459" y="2486146"/>
            <a:ext cx="942579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E7CF93D-A4C9-4D34-9F0D-BF0CEB855D26}"/>
              </a:ext>
            </a:extLst>
          </p:cNvPr>
          <p:cNvSpPr/>
          <p:nvPr/>
        </p:nvSpPr>
        <p:spPr bwMode="auto">
          <a:xfrm>
            <a:off x="6253038" y="2415644"/>
            <a:ext cx="141005" cy="141005"/>
          </a:xfrm>
          <a:prstGeom prst="ellipse">
            <a:avLst/>
          </a:prstGeom>
          <a:solidFill>
            <a:srgbClr val="0233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AFB1D6F-B161-4FC2-92D7-C935E5AB12FF}"/>
              </a:ext>
            </a:extLst>
          </p:cNvPr>
          <p:cNvSpPr/>
          <p:nvPr/>
        </p:nvSpPr>
        <p:spPr bwMode="auto">
          <a:xfrm>
            <a:off x="5169454" y="2415644"/>
            <a:ext cx="141005" cy="14100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3CA12A9-D072-4C6C-B679-E46D1F389684}"/>
              </a:ext>
            </a:extLst>
          </p:cNvPr>
          <p:cNvSpPr/>
          <p:nvPr/>
        </p:nvSpPr>
        <p:spPr bwMode="auto">
          <a:xfrm>
            <a:off x="4568935" y="3040691"/>
            <a:ext cx="141005" cy="14100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CC05FA7-1CB4-4E50-90ED-625F5F430BB5}"/>
              </a:ext>
            </a:extLst>
          </p:cNvPr>
          <p:cNvSpPr/>
          <p:nvPr/>
        </p:nvSpPr>
        <p:spPr bwMode="auto">
          <a:xfrm>
            <a:off x="4568936" y="3570911"/>
            <a:ext cx="141005" cy="141005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1DC5441E-C7B9-4D42-9D2B-B0CA44A91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965358" y="475199"/>
            <a:ext cx="428685" cy="464408"/>
          </a:xfrm>
          <a:prstGeom prst="rect">
            <a:avLst/>
          </a:prstGeom>
        </p:spPr>
      </p:pic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9295DA99-8FE7-46D6-937C-2A228667FB99}"/>
              </a:ext>
            </a:extLst>
          </p:cNvPr>
          <p:cNvCxnSpPr>
            <a:cxnSpLocks/>
            <a:stCxn id="26" idx="0"/>
            <a:endCxn id="25" idx="4"/>
          </p:cNvCxnSpPr>
          <p:nvPr/>
        </p:nvCxnSpPr>
        <p:spPr bwMode="auto">
          <a:xfrm flipH="1" flipV="1">
            <a:off x="4639438" y="3181695"/>
            <a:ext cx="1" cy="38921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418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Neues aus Berufen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F9F2D8-C7CA-44B0-8725-C3E01D57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23528" y="258024"/>
            <a:ext cx="435521" cy="43552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CC9BEEC-7E9F-444C-AC40-1BFB9F88A322}"/>
              </a:ext>
            </a:extLst>
          </p:cNvPr>
          <p:cNvSpPr txBox="1"/>
          <p:nvPr/>
        </p:nvSpPr>
        <p:spPr bwMode="auto">
          <a:xfrm>
            <a:off x="658509" y="2667972"/>
            <a:ext cx="3828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Lernangebote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Berufeseiten</a:t>
            </a:r>
            <a:endParaRPr lang="de-DE" dirty="0">
              <a:solidFill>
                <a:schemeClr val="tx1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Ausbildung gestalten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Leando Live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Community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B55A18-E904-418A-9BEA-19F31BC894DD}"/>
              </a:ext>
            </a:extLst>
          </p:cNvPr>
          <p:cNvSpPr/>
          <p:nvPr/>
        </p:nvSpPr>
        <p:spPr>
          <a:xfrm>
            <a:off x="690693" y="937214"/>
            <a:ext cx="34923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Die Entwicklung moderner Ordnungsmittel für Ausbildungs-ordnungen bildet die Grundlage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7FAD84-91ED-4909-BF09-C38AA2688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10012" y="3065411"/>
            <a:ext cx="1210459" cy="12104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C834685-F5C0-41CE-9161-5EBE5DFE021B}"/>
              </a:ext>
            </a:extLst>
          </p:cNvPr>
          <p:cNvSpPr txBox="1"/>
          <p:nvPr/>
        </p:nvSpPr>
        <p:spPr bwMode="auto">
          <a:xfrm>
            <a:off x="5756680" y="4227934"/>
            <a:ext cx="310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leando.de/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landing_page</a:t>
            </a:r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/neues-aus-berufen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3D90AB-2F19-42B8-8D94-7DCBC3D57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767" y="258024"/>
            <a:ext cx="4466020" cy="1383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63B43DB-EF50-4306-B75A-A1094CC2B86D}"/>
              </a:ext>
            </a:extLst>
          </p:cNvPr>
          <p:cNvSpPr/>
          <p:nvPr/>
        </p:nvSpPr>
        <p:spPr>
          <a:xfrm>
            <a:off x="690692" y="1720428"/>
            <a:ext cx="812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für eine zukunftsweisende Berufsausbildung. Leando stellt hierzu </a:t>
            </a:r>
            <a:b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aktuelle Informationen zu neuen und modernisierten Aus- und Fortbildungsberufen zusammen.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44FB217-A7A1-4825-84A8-6E24F3746A4A}"/>
              </a:ext>
            </a:extLst>
          </p:cNvPr>
          <p:cNvSpPr txBox="1"/>
          <p:nvPr/>
        </p:nvSpPr>
        <p:spPr bwMode="auto">
          <a:xfrm>
            <a:off x="7692800" y="1628095"/>
            <a:ext cx="15287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Adobe Stock | </a:t>
            </a:r>
            <a:r>
              <a:rPr lang="de-DE" sz="600" dirty="0" err="1">
                <a:latin typeface="Sarabun" panose="00000500000000000000" pitchFamily="2" charset="-34"/>
                <a:cs typeface="Sarabun" panose="00000500000000000000" pitchFamily="2" charset="-34"/>
              </a:rPr>
              <a:t>godshutter</a:t>
            </a:r>
            <a:endParaRPr lang="de-DE" sz="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784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Neuordnung der Umwelttechnischen Berufe (UT)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F9F2D8-C7CA-44B0-8725-C3E01D57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23528" y="258024"/>
            <a:ext cx="435521" cy="4355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67FAD84-91ED-4909-BF09-C38AA26883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7"/>
          <a:stretch/>
        </p:blipFill>
        <p:spPr bwMode="auto">
          <a:xfrm>
            <a:off x="7970053" y="3750141"/>
            <a:ext cx="850419" cy="74882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5D264EB-5747-4C8C-A337-B7FF209B96E7}"/>
              </a:ext>
            </a:extLst>
          </p:cNvPr>
          <p:cNvSpPr/>
          <p:nvPr/>
        </p:nvSpPr>
        <p:spPr>
          <a:xfrm>
            <a:off x="683568" y="10541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Umwelttechnologe/-technologin</a:t>
            </a:r>
          </a:p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für Wasserversorgung</a:t>
            </a:r>
          </a:p>
          <a:p>
            <a:b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Umwelttechnologe/-technologin</a:t>
            </a:r>
          </a:p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für Abwasserbewirtschaftung</a:t>
            </a:r>
          </a:p>
          <a:p>
            <a:b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Umwelttechnologe/-technologin</a:t>
            </a:r>
          </a:p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für Kreislauf- und Abfallwirtschaft</a:t>
            </a:r>
          </a:p>
          <a:p>
            <a:b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Umwelttechnologe/-technologin</a:t>
            </a:r>
          </a:p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für Rohrleitungsnetze und Industrieanlage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D53282-B6A5-4AE1-A466-D6150E85B0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01" r="33327"/>
          <a:stretch/>
        </p:blipFill>
        <p:spPr>
          <a:xfrm>
            <a:off x="5076056" y="1393359"/>
            <a:ext cx="3384376" cy="227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14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Informationen zu Berufen (z. B. Hotel und Gastgewerbe)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F9F2D8-C7CA-44B0-8725-C3E01D57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23528" y="258024"/>
            <a:ext cx="435521" cy="4355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67FAD84-91ED-4909-BF09-C38AA2688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3043178"/>
            <a:ext cx="1311721" cy="131172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B7E0819-EB7D-4100-93E6-11740A133873}"/>
              </a:ext>
            </a:extLst>
          </p:cNvPr>
          <p:cNvSpPr txBox="1"/>
          <p:nvPr/>
        </p:nvSpPr>
        <p:spPr>
          <a:xfrm>
            <a:off x="611560" y="1419622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Hotelfachmann/Hotelfachfrau</a:t>
            </a:r>
            <a:endParaRPr lang="en-US" dirty="0">
              <a:solidFill>
                <a:schemeClr val="tx1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Kaufmann/Kauffrau für </a:t>
            </a:r>
            <a:b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Hotelmanagement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Fachkraft für Gastronomie</a:t>
            </a:r>
            <a:endParaRPr lang="en-US" dirty="0">
              <a:solidFill>
                <a:schemeClr val="tx1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Fachmann/Fachfrau für Restaurants </a:t>
            </a:r>
            <a:b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und Veranstaltungsgastronomie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Fachmann/Fachfrau für Systemgastronomie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Fachkraft Küche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Koch/Köchin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endParaRPr lang="de-DE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E951EB-32B8-436F-87E3-449F8A676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32" y="1059582"/>
            <a:ext cx="4136124" cy="204990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5F0091-D21F-472C-8946-2010D7D238BD}"/>
              </a:ext>
            </a:extLst>
          </p:cNvPr>
          <p:cNvSpPr txBox="1"/>
          <p:nvPr/>
        </p:nvSpPr>
        <p:spPr bwMode="auto">
          <a:xfrm>
            <a:off x="7768059" y="2949720"/>
            <a:ext cx="15287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Adobe Stock | </a:t>
            </a:r>
            <a:r>
              <a:rPr lang="de-DE" sz="600" dirty="0" err="1">
                <a:latin typeface="Sarabun" panose="00000500000000000000" pitchFamily="2" charset="-34"/>
                <a:cs typeface="Sarabun" panose="00000500000000000000" pitchFamily="2" charset="-34"/>
              </a:rPr>
              <a:t>andrey_popov</a:t>
            </a:r>
            <a:endParaRPr lang="de-DE" sz="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496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Vier sind die Zukunft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F9F2D8-C7CA-44B0-8725-C3E01D57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23528" y="258024"/>
            <a:ext cx="435521" cy="4355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67FAD84-91ED-4909-BF09-C38AA26883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10010" r="12167" b="13135"/>
          <a:stretch/>
        </p:blipFill>
        <p:spPr bwMode="auto">
          <a:xfrm>
            <a:off x="5004048" y="3507854"/>
            <a:ext cx="1008113" cy="10081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5F0091-D21F-472C-8946-2010D7D238BD}"/>
              </a:ext>
            </a:extLst>
          </p:cNvPr>
          <p:cNvSpPr txBox="1"/>
          <p:nvPr/>
        </p:nvSpPr>
        <p:spPr bwMode="auto">
          <a:xfrm>
            <a:off x="8460432" y="4249081"/>
            <a:ext cx="15287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BIBB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F20FAC7-94EE-4655-AB2C-A58D5C4332E7}"/>
              </a:ext>
            </a:extLst>
          </p:cNvPr>
          <p:cNvSpPr txBox="1">
            <a:spLocks/>
          </p:cNvSpPr>
          <p:nvPr/>
        </p:nvSpPr>
        <p:spPr>
          <a:xfrm>
            <a:off x="755576" y="1049127"/>
            <a:ext cx="7829399" cy="6800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latin typeface="Sarabun" panose="00000500000000000000" pitchFamily="2" charset="-34"/>
                <a:cs typeface="Sarabun" panose="00000500000000000000" pitchFamily="2" charset="-34"/>
              </a:rPr>
              <a:t>Die Standardberufsbildpositionen sind die modernen Kompetenzfelder für alle anerkannten Ausbildungsberufe. Mit ihnen gewinnen Auszubildende entscheidende Qualifikationen für die heutige Arbeitswelt.</a:t>
            </a:r>
            <a:endParaRPr lang="de-DE" sz="1800" b="1" dirty="0">
              <a:solidFill>
                <a:srgbClr val="95C11F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A1E5F0BB-6221-4FD0-9865-2C9EF849F831}"/>
              </a:ext>
            </a:extLst>
          </p:cNvPr>
          <p:cNvSpPr txBox="1">
            <a:spLocks/>
          </p:cNvSpPr>
          <p:nvPr/>
        </p:nvSpPr>
        <p:spPr>
          <a:xfrm>
            <a:off x="683568" y="2071731"/>
            <a:ext cx="4536504" cy="268512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Sarabun" panose="00000500000000000000" pitchFamily="2" charset="-34"/>
                <a:cs typeface="Sarabun" panose="00000500000000000000" pitchFamily="2" charset="-34"/>
              </a:rPr>
              <a:t>Digitalisierte Arbeitswelt</a:t>
            </a:r>
          </a:p>
          <a:p>
            <a:pPr>
              <a:spcBef>
                <a:spcPts val="600"/>
              </a:spcBef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Sarabun" panose="00000500000000000000" pitchFamily="2" charset="-34"/>
                <a:cs typeface="Sarabun" panose="00000500000000000000" pitchFamily="2" charset="-34"/>
              </a:rPr>
              <a:t>Umweltschutz und Nachhaltigkeit</a:t>
            </a:r>
          </a:p>
          <a:p>
            <a:pPr>
              <a:spcBef>
                <a:spcPts val="600"/>
              </a:spcBef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Sarabun" panose="00000500000000000000" pitchFamily="2" charset="-34"/>
                <a:cs typeface="Sarabun" panose="00000500000000000000" pitchFamily="2" charset="-34"/>
              </a:rPr>
              <a:t>Sicherheit und Gesundheit bei der Arbeit</a:t>
            </a:r>
          </a:p>
          <a:p>
            <a:pPr>
              <a:spcBef>
                <a:spcPts val="600"/>
              </a:spcBef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Sarabun" panose="00000500000000000000" pitchFamily="2" charset="-34"/>
                <a:cs typeface="Sarabun" panose="00000500000000000000" pitchFamily="2" charset="-34"/>
              </a:rPr>
              <a:t>Organisation des Ausbildungsbetriebes, Berufsbildung sowie Arbeits- und Tarifrecht</a:t>
            </a:r>
          </a:p>
          <a:p>
            <a:pPr algn="just"/>
            <a:endParaRPr lang="de-DE" sz="1400" b="1" dirty="0">
              <a:solidFill>
                <a:srgbClr val="95C11F"/>
              </a:solidFill>
            </a:endParaRPr>
          </a:p>
        </p:txBody>
      </p:sp>
      <p:pic>
        <p:nvPicPr>
          <p:cNvPr id="12" name="Picture 2" descr="Modernisierte Standardberufsbildpositionen in allen Ausbildungsberufen">
            <a:extLst>
              <a:ext uri="{FF2B5EF4-FFF2-40B4-BE49-F238E27FC236}">
                <a16:creationId xmlns:a16="http://schemas.microsoft.com/office/drawing/2014/main" id="{152F5CE0-81B0-472F-8EE3-0168EA946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1" t="11481"/>
          <a:stretch/>
        </p:blipFill>
        <p:spPr bwMode="auto">
          <a:xfrm>
            <a:off x="6078401" y="2020444"/>
            <a:ext cx="2728731" cy="2073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0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F9F2D8-C7CA-44B0-8725-C3E01D57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23528" y="258024"/>
            <a:ext cx="435521" cy="43552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83A9EF6-520E-444C-A9C9-DA64CFC2A6A3}"/>
              </a:ext>
            </a:extLst>
          </p:cNvPr>
          <p:cNvSpPr/>
          <p:nvPr/>
        </p:nvSpPr>
        <p:spPr bwMode="auto">
          <a:xfrm>
            <a:off x="442417" y="1463754"/>
            <a:ext cx="41295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Leando bietet eine crossmediale und kurzweilige Ergänzung zu den etablierten BIBB Angeboten</a:t>
            </a:r>
            <a:b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endParaRPr lang="de-DE" dirty="0">
              <a:solidFill>
                <a:schemeClr val="tx1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Leando unterstützt den Implementierungsprozess von neuen/neugeordneten Berufen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de-DE" dirty="0"/>
          </a:p>
        </p:txBody>
      </p:sp>
      <p:pic>
        <p:nvPicPr>
          <p:cNvPr id="20" name="object 7">
            <a:extLst>
              <a:ext uri="{FF2B5EF4-FFF2-40B4-BE49-F238E27FC236}">
                <a16:creationId xmlns:a16="http://schemas.microsoft.com/office/drawing/2014/main" id="{61F05210-ADDC-4E00-AD36-1B548B84F6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80113">
            <a:off x="6547180" y="1685954"/>
            <a:ext cx="2269755" cy="23181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object 2">
            <a:extLst>
              <a:ext uri="{FF2B5EF4-FFF2-40B4-BE49-F238E27FC236}">
                <a16:creationId xmlns:a16="http://schemas.microsoft.com/office/drawing/2014/main" id="{146A0F9B-C9B4-4898-A2DE-CD5373D85451}"/>
              </a:ext>
            </a:extLst>
          </p:cNvPr>
          <p:cNvGrpSpPr/>
          <p:nvPr/>
        </p:nvGrpSpPr>
        <p:grpSpPr>
          <a:xfrm>
            <a:off x="4234676" y="833149"/>
            <a:ext cx="3447381" cy="2677706"/>
            <a:chOff x="664633" y="1172634"/>
            <a:chExt cx="3447381" cy="2677706"/>
          </a:xfrm>
        </p:grpSpPr>
        <p:pic>
          <p:nvPicPr>
            <p:cNvPr id="15" name="object 3">
              <a:extLst>
                <a:ext uri="{FF2B5EF4-FFF2-40B4-BE49-F238E27FC236}">
                  <a16:creationId xmlns:a16="http://schemas.microsoft.com/office/drawing/2014/main" id="{8E39377B-9128-4802-9A37-C8CC2254571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633" y="1172634"/>
              <a:ext cx="2882900" cy="2468032"/>
            </a:xfrm>
            <a:prstGeom prst="rect">
              <a:avLst/>
            </a:prstGeom>
          </p:spPr>
        </p:pic>
        <p:pic>
          <p:nvPicPr>
            <p:cNvPr id="16" name="object 4">
              <a:extLst>
                <a:ext uri="{FF2B5EF4-FFF2-40B4-BE49-F238E27FC236}">
                  <a16:creationId xmlns:a16="http://schemas.microsoft.com/office/drawing/2014/main" id="{CD5EDF44-0F09-42EB-AF38-71CB0AB5AA8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6287" y="1176638"/>
              <a:ext cx="2766871" cy="2351117"/>
            </a:xfrm>
            <a:prstGeom prst="rect">
              <a:avLst/>
            </a:prstGeom>
          </p:spPr>
        </p:pic>
        <p:pic>
          <p:nvPicPr>
            <p:cNvPr id="17" name="object 5">
              <a:extLst>
                <a:ext uri="{FF2B5EF4-FFF2-40B4-BE49-F238E27FC236}">
                  <a16:creationId xmlns:a16="http://schemas.microsoft.com/office/drawing/2014/main" id="{B620081A-1870-4F70-ADC3-0EEF4638221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287" y="3262768"/>
              <a:ext cx="2766871" cy="264988"/>
            </a:xfrm>
            <a:prstGeom prst="rect">
              <a:avLst/>
            </a:prstGeom>
          </p:spPr>
        </p:pic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3A649823-279E-4284-A50B-23B9E81911BB}"/>
                </a:ext>
              </a:extLst>
            </p:cNvPr>
            <p:cNvSpPr/>
            <p:nvPr/>
          </p:nvSpPr>
          <p:spPr>
            <a:xfrm>
              <a:off x="773934" y="1174285"/>
              <a:ext cx="2771775" cy="2355850"/>
            </a:xfrm>
            <a:custGeom>
              <a:avLst/>
              <a:gdLst/>
              <a:ahLst/>
              <a:cxnLst/>
              <a:rect l="l" t="t" r="r" b="b"/>
              <a:pathLst>
                <a:path w="2771775" h="2355850">
                  <a:moveTo>
                    <a:pt x="0" y="302623"/>
                  </a:moveTo>
                  <a:lnTo>
                    <a:pt x="2525554" y="0"/>
                  </a:lnTo>
                  <a:lnTo>
                    <a:pt x="2771578" y="2053201"/>
                  </a:lnTo>
                  <a:lnTo>
                    <a:pt x="246024" y="2355824"/>
                  </a:lnTo>
                  <a:lnTo>
                    <a:pt x="0" y="302623"/>
                  </a:lnTo>
                  <a:close/>
                </a:path>
              </a:pathLst>
            </a:custGeom>
            <a:ln w="4233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7">
              <a:extLst>
                <a:ext uri="{FF2B5EF4-FFF2-40B4-BE49-F238E27FC236}">
                  <a16:creationId xmlns:a16="http://schemas.microsoft.com/office/drawing/2014/main" id="{F405F2E9-7745-458E-A073-1F2A540560D6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59"/>
            <a:stretch/>
          </p:blipFill>
          <p:spPr>
            <a:xfrm rot="797039">
              <a:off x="2327132" y="1733998"/>
              <a:ext cx="1784882" cy="211634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1182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FE5BA7-EB87-4364-B196-D83380391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250" y="951570"/>
            <a:ext cx="5349458" cy="35559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Adaptive Lernwelt für die Ausbildungspraxis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7FAD84-91ED-4909-BF09-C38AA2688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3195817"/>
            <a:ext cx="1311721" cy="13117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8AFECAE-9DDB-4A0C-85E6-68D098E84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323528" y="254846"/>
            <a:ext cx="435521" cy="4355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976102A-7600-46A3-A5AF-AA36B52EAE05}"/>
              </a:ext>
            </a:extLst>
          </p:cNvPr>
          <p:cNvSpPr txBox="1"/>
          <p:nvPr/>
        </p:nvSpPr>
        <p:spPr bwMode="auto">
          <a:xfrm>
            <a:off x="708762" y="1256949"/>
            <a:ext cx="3719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Die Leando-Lernwelt bietet Zugriff auf Lern- und Informationspfade zu berufsspezifischen Themen sowie zu allgemeinen Inhalten wie Persönlichkeitsentwicklung, Inklusion, Nachhaltigkeit und Künstliche Intelligenz.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3B6E0D3-8E10-447A-93CE-40C4610C7E97}"/>
              </a:ext>
            </a:extLst>
          </p:cNvPr>
          <p:cNvSpPr txBox="1"/>
          <p:nvPr/>
        </p:nvSpPr>
        <p:spPr bwMode="auto">
          <a:xfrm>
            <a:off x="2704536" y="4312503"/>
            <a:ext cx="208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6"/>
              </a:rPr>
              <a:t>leando.de/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6"/>
              </a:rPr>
              <a:t>learnmap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12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Leando-Communitys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F793A7-3A1F-4F24-ADAC-99667E60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34923" y="258024"/>
            <a:ext cx="435521" cy="43552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B30CE9E-02D8-4AE8-9F12-A564CFBA75D9}"/>
              </a:ext>
            </a:extLst>
          </p:cNvPr>
          <p:cNvSpPr/>
          <p:nvPr/>
        </p:nvSpPr>
        <p:spPr>
          <a:xfrm>
            <a:off x="683568" y="155608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Vernetzung &amp; Austausch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synchron &amp; asynchron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anlassbezogen/themenbezogen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Videokonferenztool Big Blue Button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gute Praxis 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Fachverbände</a:t>
            </a:r>
          </a:p>
          <a:p>
            <a:pPr marL="342900" indent="-342900">
              <a:buClr>
                <a:srgbClr val="9AC81F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Lernortkooperation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62D1852-C2E5-4917-AA44-126003869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39511" y="2970484"/>
            <a:ext cx="1224136" cy="1224136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45EBF9B6-CD43-437A-83FE-58CD3F649C36}"/>
              </a:ext>
            </a:extLst>
          </p:cNvPr>
          <p:cNvSpPr/>
          <p:nvPr/>
        </p:nvSpPr>
        <p:spPr>
          <a:xfrm>
            <a:off x="6599235" y="4074045"/>
            <a:ext cx="1661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leando.de/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community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C4386BF-6F7A-4C01-A14B-03175D333B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6820"/>
            <a:ext cx="2733664" cy="273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8B3695E-4321-4BC8-81B3-6420E3A23BD9}"/>
              </a:ext>
            </a:extLst>
          </p:cNvPr>
          <p:cNvSpPr txBox="1"/>
          <p:nvPr/>
        </p:nvSpPr>
        <p:spPr bwMode="auto">
          <a:xfrm>
            <a:off x="7452320" y="4426890"/>
            <a:ext cx="20198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BIBB | Leando | Mannel; AWO; Adobe Stock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ADE7764-7603-436D-93E7-1071EFDA719F}"/>
              </a:ext>
            </a:extLst>
          </p:cNvPr>
          <p:cNvSpPr/>
          <p:nvPr/>
        </p:nvSpPr>
        <p:spPr>
          <a:xfrm>
            <a:off x="683568" y="889443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56336"/>
                </a:solidFill>
                <a:latin typeface="Reef" panose="020F08030805040D0204" pitchFamily="34" charset="0"/>
                <a:cs typeface="Reef" panose="020F08030805040D0204" pitchFamily="34" charset="0"/>
              </a:rPr>
              <a:t>Plattform für bundesweiten Austausch</a:t>
            </a:r>
            <a:endParaRPr lang="de-DE" dirty="0">
              <a:solidFill>
                <a:srgbClr val="056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5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8F793A7-3A1F-4F24-ADAC-99667E60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34923" y="258024"/>
            <a:ext cx="435521" cy="435521"/>
          </a:xfrm>
          <a:prstGeom prst="rect">
            <a:avLst/>
          </a:prstGeom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E775C7AB-3ADB-4C69-A66F-70C349391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545012"/>
              </p:ext>
            </p:extLst>
          </p:nvPr>
        </p:nvGraphicFramePr>
        <p:xfrm>
          <a:off x="683568" y="699542"/>
          <a:ext cx="7632849" cy="381166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2907">
                  <a:extLst>
                    <a:ext uri="{9D8B030D-6E8A-4147-A177-3AD203B41FA5}">
                      <a16:colId xmlns:a16="http://schemas.microsoft.com/office/drawing/2014/main" val="544011395"/>
                    </a:ext>
                  </a:extLst>
                </a:gridCol>
                <a:gridCol w="5689942">
                  <a:extLst>
                    <a:ext uri="{9D8B030D-6E8A-4147-A177-3AD203B41FA5}">
                      <a16:colId xmlns:a16="http://schemas.microsoft.com/office/drawing/2014/main" val="3778760014"/>
                    </a:ext>
                  </a:extLst>
                </a:gridCol>
              </a:tblGrid>
              <a:tr h="311099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Reef" panose="020F08030805040D0204" pitchFamily="34" charset="0"/>
                          <a:cs typeface="Reef" panose="020F08030805040D0204" pitchFamily="34" charset="0"/>
                        </a:rPr>
                        <a:t>Pilot-Community</a:t>
                      </a:r>
                      <a:endParaRPr lang="de-DE" sz="1800" dirty="0">
                        <a:solidFill>
                          <a:schemeClr val="bg1"/>
                        </a:solidFill>
                        <a:latin typeface="Reef" panose="020F08030805040D0204" pitchFamily="34" charset="0"/>
                        <a:cs typeface="Reef" panose="020F08030805040D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5A84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Reef" panose="020F08030805040D0204" pitchFamily="34" charset="0"/>
                          <a:cs typeface="Reef" panose="020F08030805040D0204" pitchFamily="34" charset="0"/>
                        </a:rPr>
                        <a:t>Zielstellung</a:t>
                      </a:r>
                      <a:endParaRPr lang="de-DE" sz="1800" dirty="0">
                        <a:solidFill>
                          <a:schemeClr val="bg1"/>
                        </a:solidFill>
                        <a:latin typeface="Reef" panose="020F08030805040D0204" pitchFamily="34" charset="0"/>
                        <a:cs typeface="Reef" panose="020F08030805040D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5A8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67844"/>
                  </a:ext>
                </a:extLst>
              </a:tr>
              <a:tr h="518499">
                <a:tc>
                  <a:txBody>
                    <a:bodyPr/>
                    <a:lstStyle/>
                    <a:p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Ausbildungspraxis im Bäckerhandwerk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Überregionale kollaborative Erprobung und Erstellung digitaler Lern- und Arbeitsaufgaben (Didaktik und Methodik- Förderung beruflicher Handlungskompetenz)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0780708"/>
                  </a:ext>
                </a:extLst>
              </a:tr>
              <a:tr h="67059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Chancenschmiede – Menschen mit Unterstützungsbedarf ausbilden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Informationen und Hilfestellungen zur Ausbildung von Menschen mit Unterstützungsbedarf, zu Fördermöglichkeiten insbes. für KMU bei der Gewinnung benachteiligter und beeinträchtigter Personengruppen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6483761"/>
                  </a:ext>
                </a:extLst>
              </a:tr>
              <a:tr h="51849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Energieeffiziente Gebäudesanierung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Informationen und Hilfsstellungen zur digitalen und ökologischen Transformation der Bau-Wirtschaft (ganzheitliches Verständnis, gewerkeübergreifende berufliche Kompetenzen)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74813217"/>
                  </a:ext>
                </a:extLst>
              </a:tr>
              <a:tr h="366406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Erfahrungswissen Ausbildungspraxis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Dokumentation guter Ausbildungspraxis (älterer Ausbilder/-innen)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4459385"/>
                  </a:ext>
                </a:extLst>
              </a:tr>
              <a:tr h="51849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Gestalter/-in für immersive Medien – ein neuer Beruf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Entwicklung, Begleitung und breitenwirksame Implementierung eines neuen Ausbildungsberufs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4657419"/>
                  </a:ext>
                </a:extLst>
              </a:tr>
              <a:tr h="366406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Nachhaltigkeit in der Berufsausbildung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Neue Kompetenzen zur Umsetzung ökologischer, ökonomischer und sozialer Anforderungen an die Ausbildungspraxis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1126897"/>
                  </a:ext>
                </a:extLst>
              </a:tr>
              <a:tr h="366406">
                <a:tc>
                  <a:txBody>
                    <a:bodyPr/>
                    <a:lstStyle/>
                    <a:p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MIKA-Trainer/-in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Vernetzung der MIKA-Trainer/-innen (</a:t>
                      </a: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M</a:t>
                      </a:r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edien- und </a:t>
                      </a: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I</a:t>
                      </a:r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T-</a:t>
                      </a: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K</a:t>
                      </a:r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ompetenz für </a:t>
                      </a:r>
                      <a:r>
                        <a:rPr lang="de-DE" sz="1100" b="1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A</a:t>
                      </a:r>
                      <a:r>
                        <a:rPr lang="de-DE" sz="1100" dirty="0">
                          <a:latin typeface="Sarabun" panose="00000500000000000000" pitchFamily="2" charset="-34"/>
                          <a:cs typeface="Sarabun" panose="00000500000000000000" pitchFamily="2" charset="-34"/>
                        </a:rPr>
                        <a:t>usbildungspersonal)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2522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43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Themenschwerpunkt Nachhaltigkeit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F793A7-3A1F-4F24-ADAC-99667E60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34923" y="258024"/>
            <a:ext cx="435521" cy="4355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62D1852-C2E5-4917-AA44-126003869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9864" y="3147814"/>
            <a:ext cx="1224136" cy="122413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8B3695E-4321-4BC8-81B3-6420E3A23BD9}"/>
              </a:ext>
            </a:extLst>
          </p:cNvPr>
          <p:cNvSpPr txBox="1"/>
          <p:nvPr/>
        </p:nvSpPr>
        <p:spPr bwMode="auto">
          <a:xfrm>
            <a:off x="7956376" y="2738996"/>
            <a:ext cx="20198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Adobe Stock | </a:t>
            </a:r>
            <a:r>
              <a:rPr lang="de-DE" sz="600" dirty="0" err="1">
                <a:latin typeface="Sarabun" panose="00000500000000000000" pitchFamily="2" charset="-34"/>
                <a:cs typeface="Sarabun" panose="00000500000000000000" pitchFamily="2" charset="-34"/>
              </a:rPr>
              <a:t>troyanphoto</a:t>
            </a:r>
            <a:endParaRPr lang="de-DE" sz="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3BEBAE-95BF-44C5-B3F7-5F4FC4DE02B9}"/>
              </a:ext>
            </a:extLst>
          </p:cNvPr>
          <p:cNvSpPr txBox="1"/>
          <p:nvPr/>
        </p:nvSpPr>
        <p:spPr bwMode="auto">
          <a:xfrm>
            <a:off x="755577" y="1015131"/>
            <a:ext cx="53285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Leando begleitet das Förderprogramm „Nachhaltig im Beruf (NIB)“ redaktionell und </a:t>
            </a:r>
            <a:r>
              <a:rPr lang="de-DE" sz="1600" dirty="0">
                <a:solidFill>
                  <a:schemeClr val="tx1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präsentiert kontinuierlich geförderte Konzepte. Ziel ist es, den breitenwirksamen Ergebnistransfer zu unterstützen.</a:t>
            </a:r>
          </a:p>
          <a:p>
            <a:endParaRPr lang="de-DE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Fortlaufende Informationen zur Standard-</a:t>
            </a:r>
            <a:r>
              <a:rPr lang="de-DE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berufsbildposition</a:t>
            </a: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 „Umweltschutz und Nachhaltigkeit“.</a:t>
            </a:r>
          </a:p>
          <a:p>
            <a:endParaRPr lang="de-DE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Unter dem Motto „Nachhaltigkeit – wie geht das?“ wird eine Serie von Angeboten mit anwendungsorientierten </a:t>
            </a:r>
            <a:b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Beispielen zur Gestaltung der Ausbildungspraxis </a:t>
            </a:r>
            <a:b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angeboten.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79EE67-2796-4125-B5B1-58F497675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1081381"/>
            <a:ext cx="2767541" cy="1630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64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B857B-3CD9-49E7-8D27-D8D3389A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 – Das Portal für Ausbildungs- und Prüfungspersonal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E0A783E-8025-4EAE-B19A-449FA46D5850}"/>
              </a:ext>
            </a:extLst>
          </p:cNvPr>
          <p:cNvSpPr txBox="1"/>
          <p:nvPr/>
        </p:nvSpPr>
        <p:spPr bwMode="auto">
          <a:xfrm>
            <a:off x="5004048" y="1130557"/>
            <a:ext cx="3816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Entwickelt vom Bundesinstitut für Berufsbildung (BIBB) im Auftrag des Bundesministeriums für Bildung und Forschung (BMBF), bietet Leando eine innovative Plattform, um Ausbildungs- und Prüfungspersonal bei der täglichen Arbeit zu unterstützen.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4CE2BB-FAF3-4DB4-8636-E5288A6B5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9832" y="1130557"/>
            <a:ext cx="3062168" cy="246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96D50CB-F8D5-4E86-B15F-9D81239B6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9" r="14701"/>
          <a:stretch/>
        </p:blipFill>
        <p:spPr bwMode="auto">
          <a:xfrm>
            <a:off x="899592" y="2467389"/>
            <a:ext cx="2019989" cy="1904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5EE7C76-304A-4DB8-A4C5-8B50D0F9452D}"/>
              </a:ext>
            </a:extLst>
          </p:cNvPr>
          <p:cNvSpPr txBox="1"/>
          <p:nvPr/>
        </p:nvSpPr>
        <p:spPr bwMode="auto">
          <a:xfrm>
            <a:off x="683568" y="4425290"/>
            <a:ext cx="15287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BIBB | Leando | </a:t>
            </a:r>
            <a:r>
              <a:rPr lang="de-DE" sz="600" dirty="0" err="1">
                <a:latin typeface="Sarabun" panose="00000500000000000000" pitchFamily="2" charset="-34"/>
                <a:cs typeface="Sarabun" panose="00000500000000000000" pitchFamily="2" charset="-34"/>
              </a:rPr>
              <a:t>Mannel</a:t>
            </a:r>
            <a:endParaRPr lang="de-DE" sz="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735C67-B253-4006-B032-7C6793207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320" y="3147814"/>
            <a:ext cx="1219200" cy="12192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80249A3-B388-495E-B40D-4FF0E50D3D0B}"/>
              </a:ext>
            </a:extLst>
          </p:cNvPr>
          <p:cNvSpPr txBox="1"/>
          <p:nvPr/>
        </p:nvSpPr>
        <p:spPr bwMode="auto">
          <a:xfrm>
            <a:off x="7596335" y="4227934"/>
            <a:ext cx="1152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leando.de</a:t>
            </a:r>
            <a:endParaRPr lang="de-DE" sz="14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662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Leando-Community „Nachhaltigkeit in der Berufsbildung“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F793A7-3A1F-4F24-ADAC-99667E60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34923" y="258024"/>
            <a:ext cx="435521" cy="4355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62D1852-C2E5-4917-AA44-126003869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6200" y="3303363"/>
            <a:ext cx="1141244" cy="114124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19043C4-B465-461F-B2FA-7849F673D508}"/>
              </a:ext>
            </a:extLst>
          </p:cNvPr>
          <p:cNvSpPr txBox="1"/>
          <p:nvPr/>
        </p:nvSpPr>
        <p:spPr bwMode="auto">
          <a:xfrm>
            <a:off x="611560" y="1171366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Die Community „Nachhaltigkeit in der Berufsbildung“ bietet einen sicheren Raum, in dem Austausch und Vernetzung möglich sind. Digitale Werkzeuge werden bereitgestellt, um</a:t>
            </a:r>
          </a:p>
          <a:p>
            <a:endParaRPr lang="de-DE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endParaRPr lang="de-DE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5C45B96-BF1F-4A94-B1E2-887FE3A9B604}"/>
              </a:ext>
            </a:extLst>
          </p:cNvPr>
          <p:cNvSpPr/>
          <p:nvPr/>
        </p:nvSpPr>
        <p:spPr>
          <a:xfrm>
            <a:off x="611560" y="199365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Inhalte (gemeinsam) zu erstellen und zu teilen,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den fachlichen Austausch zu fördern,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Online-Meetings zu organisieren,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sich via Chat und Beiträgen an Diskussionen zu beteiligen und</a:t>
            </a: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sz="1600" dirty="0">
                <a:latin typeface="Sarabun" panose="00000500000000000000" pitchFamily="2" charset="-34"/>
                <a:cs typeface="Sarabun" panose="00000500000000000000" pitchFamily="2" charset="-34"/>
              </a:rPr>
              <a:t>Tipps von Expertinnen und Experten zu erhalten.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9D99370-6DA4-4F3A-852A-AB451A29E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976" y="1781995"/>
            <a:ext cx="3243496" cy="248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95DB22A-E266-4805-9052-F135E12A1028}"/>
              </a:ext>
            </a:extLst>
          </p:cNvPr>
          <p:cNvGrpSpPr>
            <a:grpSpLocks noChangeAspect="1"/>
          </p:cNvGrpSpPr>
          <p:nvPr/>
        </p:nvGrpSpPr>
        <p:grpSpPr>
          <a:xfrm>
            <a:off x="6588224" y="2956612"/>
            <a:ext cx="2349033" cy="1382192"/>
            <a:chOff x="568944" y="781382"/>
            <a:chExt cx="5612103" cy="3147072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F9568D5-A7CD-4905-9B2A-6CBF13F5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8809">
              <a:off x="568944" y="1811791"/>
              <a:ext cx="2969302" cy="2116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A617E4B-7B79-47EF-AA19-C10F34779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5730">
              <a:off x="2336611" y="781382"/>
              <a:ext cx="3844436" cy="27405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087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Tools für die Ausbildungspraxis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62D1852-C2E5-4917-AA44-126003869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910183"/>
            <a:ext cx="1141244" cy="11412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988E136-8E7C-4EA3-8D37-421D168E3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6567" y="217969"/>
            <a:ext cx="428685" cy="46440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B424DC-F2C9-47E0-91BF-1DC4A0392671}"/>
              </a:ext>
            </a:extLst>
          </p:cNvPr>
          <p:cNvSpPr txBox="1"/>
          <p:nvPr/>
        </p:nvSpPr>
        <p:spPr bwMode="auto">
          <a:xfrm>
            <a:off x="625252" y="1386689"/>
            <a:ext cx="4733988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defTabSz="685800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kern="1200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Aufgaben-Manager</a:t>
            </a:r>
          </a:p>
          <a:p>
            <a:pPr marL="342900" indent="-342900" algn="l" defTabSz="685800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kern="1200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MIKA-Tools</a:t>
            </a:r>
          </a:p>
          <a:p>
            <a:pPr marL="342900" indent="-342900" algn="l" defTabSz="685800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kern="1200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Planspiel-App </a:t>
            </a:r>
            <a:r>
              <a:rPr lang="de-DE" sz="1050" kern="1200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(in der Entwicklung)</a:t>
            </a:r>
          </a:p>
          <a:p>
            <a:pPr marL="342900" indent="-342900" algn="l" defTabSz="685800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kern="1200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Betrieblicher Ausbildungsplan </a:t>
            </a:r>
            <a:r>
              <a:rPr lang="de-DE" sz="1050" kern="1200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(in der Entwicklung)</a:t>
            </a:r>
          </a:p>
          <a:p>
            <a:pPr algn="l" defTabSz="685800" rtl="0">
              <a:defRPr/>
            </a:pPr>
            <a:endParaRPr lang="de-DE" sz="21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BCAD47F-36E4-43A5-9E3F-A82A0CD8B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89564" y="711479"/>
            <a:ext cx="3320401" cy="270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578F4E21-5531-4F33-9842-B7575F7DEE71}"/>
              </a:ext>
            </a:extLst>
          </p:cNvPr>
          <p:cNvSpPr/>
          <p:nvPr/>
        </p:nvSpPr>
        <p:spPr>
          <a:xfrm>
            <a:off x="741060" y="4026154"/>
            <a:ext cx="2356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leando.de/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landing_page</a:t>
            </a:r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5"/>
              </a:rPr>
              <a:t>toolbox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222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Reef" panose="020F08030805040D0204" pitchFamily="34" charset="0"/>
                <a:cs typeface="Reef" panose="020F08030805040D0204" pitchFamily="34" charset="0"/>
              </a:rPr>
              <a:t>AusbildungsCheck</a:t>
            </a:r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 (Arbeitstitel)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ADE7764-7603-436D-93E7-1071EFDA719F}"/>
              </a:ext>
            </a:extLst>
          </p:cNvPr>
          <p:cNvSpPr/>
          <p:nvPr/>
        </p:nvSpPr>
        <p:spPr>
          <a:xfrm>
            <a:off x="683568" y="889443"/>
            <a:ext cx="4499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56336"/>
                </a:solidFill>
                <a:latin typeface="Reef" panose="020F08030805040D0204" pitchFamily="34" charset="0"/>
                <a:cs typeface="Reef" panose="020F08030805040D0204" pitchFamily="34" charset="0"/>
              </a:rPr>
              <a:t>Integrierte App für Ausbilderinnen und Ausbilder</a:t>
            </a:r>
            <a:endParaRPr lang="de-DE" dirty="0">
              <a:solidFill>
                <a:srgbClr val="056336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C22C7D8-CE97-4310-99AA-AC0BA64BE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6567" y="217969"/>
            <a:ext cx="428685" cy="464408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7F38C9B9-B718-4DA0-8F71-D4D78A177A0C}"/>
              </a:ext>
            </a:extLst>
          </p:cNvPr>
          <p:cNvSpPr txBox="1"/>
          <p:nvPr/>
        </p:nvSpPr>
        <p:spPr>
          <a:xfrm>
            <a:off x="755576" y="1360888"/>
            <a:ext cx="3960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Integrierte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App: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gesamter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Ausbildungszyklus</a:t>
            </a:r>
            <a:endParaRPr lang="en-US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innerbetrieblich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und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betriebs-übergreifend</a:t>
            </a:r>
            <a:endParaRPr lang="en-US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automatisierte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Ausbildungsplan-erstellung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gemäß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Rahmenlehrplänen</a:t>
            </a:r>
            <a:endParaRPr lang="en-US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Nachweise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und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Lern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- und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Arbeits-aufgaben</a:t>
            </a:r>
            <a:endParaRPr lang="en-US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für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kleine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,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mittlere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und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große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Betriebe</a:t>
            </a:r>
            <a:endParaRPr lang="en-US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85750" indent="-285750"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entsteht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in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Zusammenarbeit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mit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BIBB,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Institutionen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der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Berufsbildung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,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Kammern</a:t>
            </a:r>
            <a:r>
              <a:rPr lang="en-US" sz="1600" dirty="0">
                <a:latin typeface="Sarabun" panose="00000500000000000000" pitchFamily="2" charset="-34"/>
                <a:cs typeface="Sarabun" panose="00000500000000000000" pitchFamily="2" charset="-34"/>
              </a:rPr>
              <a:t> und </a:t>
            </a:r>
            <a:r>
              <a:rPr lang="en-US" sz="1600" dirty="0" err="1">
                <a:latin typeface="Sarabun" panose="00000500000000000000" pitchFamily="2" charset="-34"/>
                <a:cs typeface="Sarabun" panose="00000500000000000000" pitchFamily="2" charset="-34"/>
              </a:rPr>
              <a:t>Ausbildungsbetrieben</a:t>
            </a:r>
            <a:endParaRPr lang="en-US" sz="1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graphicFrame>
        <p:nvGraphicFramePr>
          <p:cNvPr id="20" name="Diagram 1">
            <a:extLst>
              <a:ext uri="{FF2B5EF4-FFF2-40B4-BE49-F238E27FC236}">
                <a16:creationId xmlns:a16="http://schemas.microsoft.com/office/drawing/2014/main" id="{B6A5455B-1CE7-4BFD-97BD-3E34F4003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271598"/>
              </p:ext>
            </p:extLst>
          </p:nvPr>
        </p:nvGraphicFramePr>
        <p:xfrm>
          <a:off x="3779912" y="483518"/>
          <a:ext cx="5760640" cy="377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9" descr="A screen shot of a phone&#10;&#10;Description automatically generated">
            <a:extLst>
              <a:ext uri="{FF2B5EF4-FFF2-40B4-BE49-F238E27FC236}">
                <a16:creationId xmlns:a16="http://schemas.microsoft.com/office/drawing/2014/main" id="{88524071-0953-4A98-B0CF-4622C2E1F2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4902"/>
            <a:ext cx="1024171" cy="20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Prüfungswesen weiterentwickeln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7F38C9B9-B718-4DA0-8F71-D4D78A177A0C}"/>
              </a:ext>
            </a:extLst>
          </p:cNvPr>
          <p:cNvSpPr txBox="1"/>
          <p:nvPr/>
        </p:nvSpPr>
        <p:spPr>
          <a:xfrm>
            <a:off x="731992" y="1131590"/>
            <a:ext cx="396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378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Prüfer/-in werden</a:t>
            </a:r>
          </a:p>
          <a:p>
            <a:pPr marL="342900" indent="-342900" defTabSz="914378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Content-Erweiterung „Prüfer/-in sein“</a:t>
            </a:r>
          </a:p>
          <a:p>
            <a:pPr marL="342900" indent="-342900" defTabSz="914378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Glossar</a:t>
            </a:r>
          </a:p>
          <a:p>
            <a:pPr marL="342900" indent="-342900" defTabSz="914378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Podcast „Leando Talks“ – Wie entstehen Prüfungsaufgaben? (in Produktion)</a:t>
            </a:r>
          </a:p>
          <a:p>
            <a:pPr marL="342900" indent="-342900" defTabSz="914378" rtl="0">
              <a:buClr>
                <a:srgbClr val="9AC81F"/>
              </a:buCl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prstClr val="black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Zuständige-Stellen-Finder (in der Entwicklung)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861D51-02C8-44F0-B321-067501DA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20055" y="258024"/>
            <a:ext cx="435521" cy="4355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6627FC3-6EB4-4D3D-A14B-C70F5AEAF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12" y="1118816"/>
            <a:ext cx="3708640" cy="2471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E45473B-EDB1-4953-BC7E-0305286DD9DD}"/>
              </a:ext>
            </a:extLst>
          </p:cNvPr>
          <p:cNvSpPr txBox="1"/>
          <p:nvPr/>
        </p:nvSpPr>
        <p:spPr bwMode="auto">
          <a:xfrm>
            <a:off x="7884368" y="3583399"/>
            <a:ext cx="20198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BIBB | Leando | Mannel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0BE3F7-E0F2-4A23-8FF8-9DD791DB4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915816" y="3379274"/>
            <a:ext cx="1167121" cy="11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5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Leando-Präsenz in sozialen Netzwerken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C20BE1-C05B-4770-ACD9-2B6642F3D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98" y="1175366"/>
            <a:ext cx="3395264" cy="191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7C73F35-4718-4EBE-AD95-C419B4269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24" y="1404102"/>
            <a:ext cx="3123643" cy="179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25C154-7664-48EC-9AD2-34EDC480A5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" t="-4122" r="-565" b="4122"/>
          <a:stretch/>
        </p:blipFill>
        <p:spPr>
          <a:xfrm>
            <a:off x="5979928" y="1063752"/>
            <a:ext cx="2663774" cy="229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60D3ECF-4821-41E9-8AC3-D5D29AF145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 b="13551"/>
          <a:stretch/>
        </p:blipFill>
        <p:spPr>
          <a:xfrm>
            <a:off x="1128525" y="3456038"/>
            <a:ext cx="1062726" cy="8121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F2DF7FF-4C0C-4B92-B2ED-43E120BE0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13601"/>
          <a:stretch/>
        </p:blipFill>
        <p:spPr>
          <a:xfrm>
            <a:off x="3675852" y="3512154"/>
            <a:ext cx="1115590" cy="8121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AF6846C-8C85-46B8-89B2-EF6684D6C8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6804248" y="3727596"/>
            <a:ext cx="1115590" cy="78090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7F264E5-3224-4F4F-AD60-757009BF61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44" y="3679835"/>
            <a:ext cx="517742" cy="36454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D556F7E-22EA-4274-87DA-AA3908D2DD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00352"/>
            <a:ext cx="512401" cy="43574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3C4117-86B6-4775-9241-3C86167AF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73" y="3862106"/>
            <a:ext cx="434222" cy="4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Leando-Podcast „Leando Talks“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E7786A3-33CD-4B11-9FEF-A2106C0E2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1717"/>
            <a:ext cx="4122116" cy="274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EB42239-DE79-416C-B28E-D5C83AD7A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6764" y="2827962"/>
            <a:ext cx="1219200" cy="12192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87584F1-A722-4123-A2F0-D929011459D1}"/>
              </a:ext>
            </a:extLst>
          </p:cNvPr>
          <p:cNvSpPr txBox="1"/>
          <p:nvPr/>
        </p:nvSpPr>
        <p:spPr bwMode="auto">
          <a:xfrm>
            <a:off x="5304650" y="580514"/>
            <a:ext cx="36234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sz="2000" dirty="0">
                <a:latin typeface="Sarabun" panose="00000500000000000000" pitchFamily="2" charset="-34"/>
                <a:cs typeface="Sarabun" panose="00000500000000000000" pitchFamily="2" charset="-34"/>
              </a:rPr>
              <a:t>In der Podcast-Reihe „Leando Talks“ sprechen Ausbilderinnen und Ausbilder über aktuelle Themen der beruflichen Aus- und Weiterbildung.</a:t>
            </a:r>
          </a:p>
          <a:p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F8F497B-1A5C-4DA6-8A18-857F61C19948}"/>
              </a:ext>
            </a:extLst>
          </p:cNvPr>
          <p:cNvSpPr/>
          <p:nvPr/>
        </p:nvSpPr>
        <p:spPr>
          <a:xfrm>
            <a:off x="6372200" y="3979019"/>
            <a:ext cx="143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4"/>
              </a:rPr>
              <a:t>leando.de/podcast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0706D90-2EA2-49D7-A5ED-6F3B7346C067}"/>
              </a:ext>
            </a:extLst>
          </p:cNvPr>
          <p:cNvSpPr txBox="1"/>
          <p:nvPr/>
        </p:nvSpPr>
        <p:spPr bwMode="auto">
          <a:xfrm>
            <a:off x="683568" y="4040574"/>
            <a:ext cx="15287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BIBB | Leando | </a:t>
            </a:r>
            <a:r>
              <a:rPr lang="de-DE" sz="600" dirty="0" err="1">
                <a:latin typeface="Sarabun" panose="00000500000000000000" pitchFamily="2" charset="-34"/>
                <a:cs typeface="Sarabun" panose="00000500000000000000" pitchFamily="2" charset="-34"/>
              </a:rPr>
              <a:t>Mannel</a:t>
            </a:r>
            <a:endParaRPr lang="de-DE" sz="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7594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Leando-Newsletter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6EEA42-FCDC-4818-837A-05F6ADF3E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1003" y="2707889"/>
            <a:ext cx="1219200" cy="12192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C3042A2-5576-4341-A36B-764A1BBA77EB}"/>
              </a:ext>
            </a:extLst>
          </p:cNvPr>
          <p:cNvSpPr txBox="1"/>
          <p:nvPr/>
        </p:nvSpPr>
        <p:spPr bwMode="auto">
          <a:xfrm>
            <a:off x="735420" y="1751244"/>
            <a:ext cx="362342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sz="2000" dirty="0"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sz="2000" dirty="0">
                <a:latin typeface="Sarabun" panose="00000500000000000000" pitchFamily="2" charset="-34"/>
                <a:cs typeface="Sarabun" panose="00000500000000000000" pitchFamily="2" charset="-34"/>
              </a:rPr>
              <a:t>Der Leando-Newsletter erscheint monatlich und informiert über aktuelle Themen und Veranstaltungen.</a:t>
            </a:r>
          </a:p>
          <a:p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EF5994B-D084-4D6D-9D0A-07A30CEA9F94}"/>
              </a:ext>
            </a:extLst>
          </p:cNvPr>
          <p:cNvSpPr/>
          <p:nvPr/>
        </p:nvSpPr>
        <p:spPr>
          <a:xfrm>
            <a:off x="6970286" y="3922188"/>
            <a:ext cx="1614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3"/>
              </a:rPr>
              <a:t>leando.de/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3"/>
              </a:rPr>
              <a:t>newsletter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1D73CE5-83FB-4839-BD01-293C870AE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5434178" y="584438"/>
            <a:ext cx="1534053" cy="3748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DF131B8-D9E2-4C9D-AADC-48E8194C8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00000">
            <a:off x="4100883" y="439188"/>
            <a:ext cx="1466699" cy="37271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95F389C-F273-4B42-986C-B03D1CDD7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67494"/>
            <a:ext cx="1698922" cy="4140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105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Leando-Roadshow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56AE209-C0B1-439F-B220-AA90251331CB}"/>
              </a:ext>
            </a:extLst>
          </p:cNvPr>
          <p:cNvSpPr/>
          <p:nvPr/>
        </p:nvSpPr>
        <p:spPr>
          <a:xfrm>
            <a:off x="7453295" y="3798603"/>
            <a:ext cx="1547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2"/>
              </a:rPr>
              <a:t>leando.de/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2"/>
              </a:rPr>
              <a:t>roadshow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9C9419B-4A5E-4286-AC3F-811025F0ABDD}"/>
              </a:ext>
            </a:extLst>
          </p:cNvPr>
          <p:cNvSpPr txBox="1"/>
          <p:nvPr/>
        </p:nvSpPr>
        <p:spPr>
          <a:xfrm>
            <a:off x="653150" y="1131133"/>
            <a:ext cx="52226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rtl="0">
              <a:defRPr/>
            </a:pPr>
            <a:r>
              <a:rPr lang="de-DE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Die bundesweite Roadshow „Leando on Tour – Werkzeuge für die Ausbildungspraxis“ des BIBB präsentiert die zentralen Dienste von Leando: </a:t>
            </a:r>
            <a:br>
              <a:rPr lang="de-DE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Informieren – Vernetzen – Qualifizieren. </a:t>
            </a:r>
          </a:p>
          <a:p>
            <a:pPr defTabSz="914378" rtl="0">
              <a:defRPr/>
            </a:pPr>
            <a:endParaRPr lang="de-DE" sz="1600" dirty="0">
              <a:solidFill>
                <a:srgbClr val="000000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defTabSz="914378" rtl="0">
              <a:defRPr/>
            </a:pPr>
            <a:r>
              <a:rPr lang="de-DE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In Workshops, die sich insbesondere an Ausbildungs- </a:t>
            </a:r>
            <a:br>
              <a:rPr lang="de-DE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DE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und Prüfungspersonal richten, haben Teilnehmende die Möglichkeit, konkrete Themen und Methoden zur Gestaltung ihrer Ausbildungspraxis mit dafür geeigneten Tools kennenzulernen und diese vor Ort selbst zu erproben.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2869DC2-11DF-439F-A678-54E21260A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39" t="-6687" r="5288" b="9240"/>
          <a:stretch/>
        </p:blipFill>
        <p:spPr>
          <a:xfrm>
            <a:off x="7668344" y="2516415"/>
            <a:ext cx="1332169" cy="134176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09E4566-816F-49A1-A1C1-1AB6C8D6D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27" y="411510"/>
            <a:ext cx="3140145" cy="1716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4C11D96-FE7C-4AB0-A302-C57CAABCBD56}"/>
              </a:ext>
            </a:extLst>
          </p:cNvPr>
          <p:cNvSpPr txBox="1"/>
          <p:nvPr/>
        </p:nvSpPr>
        <p:spPr>
          <a:xfrm>
            <a:off x="5714508" y="2307399"/>
            <a:ext cx="279724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 rtl="0">
              <a:defRPr/>
            </a:pPr>
            <a:r>
              <a:rPr lang="de-DE" sz="1350" b="1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Etappen in 2024 &amp; 2025</a:t>
            </a:r>
            <a:br>
              <a:rPr lang="de-DE" sz="1350" b="1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endParaRPr lang="de-DE" sz="1350" b="1" dirty="0">
              <a:solidFill>
                <a:srgbClr val="000000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marL="214308" indent="-214308" algn="l" defTabSz="914378" rtl="0">
              <a:buFont typeface="Arial" panose="020B0604020202020204" pitchFamily="34" charset="0"/>
              <a:buChar char="•"/>
              <a:defRPr/>
            </a:pPr>
            <a:r>
              <a:rPr lang="de-DE" sz="135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20. November – Berlin</a:t>
            </a:r>
          </a:p>
          <a:p>
            <a:pPr marL="214308" indent="-214308" defTabSz="914378">
              <a:buFont typeface="Arial" panose="020B0604020202020204" pitchFamily="34" charset="0"/>
              <a:buChar char="•"/>
              <a:defRPr/>
            </a:pPr>
            <a:r>
              <a:rPr lang="de-DE" sz="1350" kern="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22. Januar</a:t>
            </a:r>
            <a:r>
              <a:rPr lang="de-DE" sz="135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– Nürnberg</a:t>
            </a:r>
          </a:p>
          <a:p>
            <a:pPr marL="214308" indent="-214308" defTabSz="914378">
              <a:buFont typeface="Arial" panose="020B0604020202020204" pitchFamily="34" charset="0"/>
              <a:buChar char="•"/>
              <a:defRPr/>
            </a:pPr>
            <a:r>
              <a:rPr lang="de-DE" sz="135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Mai 2025 Siegen</a:t>
            </a:r>
            <a:r>
              <a:rPr lang="de-DE" sz="1350" kern="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 </a:t>
            </a:r>
            <a:endParaRPr lang="de-DE" sz="1350" dirty="0">
              <a:solidFill>
                <a:srgbClr val="000000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31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Leando-Suche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C4259F6-C8EA-4EB3-B6BA-ACF00C50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525" y="980924"/>
            <a:ext cx="4950998" cy="345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135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C4259F6-C8EA-4EB3-B6BA-ACF00C50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7" y="332834"/>
            <a:ext cx="5687285" cy="396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3FC868-F3F1-49B8-A483-69657D3DA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89" b="40145"/>
          <a:stretch/>
        </p:blipFill>
        <p:spPr>
          <a:xfrm>
            <a:off x="611560" y="1779662"/>
            <a:ext cx="8272415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feil: gestreift nach rechts 4">
            <a:extLst>
              <a:ext uri="{FF2B5EF4-FFF2-40B4-BE49-F238E27FC236}">
                <a16:creationId xmlns:a16="http://schemas.microsoft.com/office/drawing/2014/main" id="{777BB4DD-FED1-4DCC-A34A-5D629C4A5825}"/>
              </a:ext>
            </a:extLst>
          </p:cNvPr>
          <p:cNvSpPr/>
          <p:nvPr/>
        </p:nvSpPr>
        <p:spPr>
          <a:xfrm rot="2692065">
            <a:off x="172481" y="1455626"/>
            <a:ext cx="1512168" cy="648072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54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B857B-3CD9-49E7-8D27-D8D3389A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Zielgruppe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E0A783E-8025-4EAE-B19A-449FA46D5850}"/>
              </a:ext>
            </a:extLst>
          </p:cNvPr>
          <p:cNvSpPr txBox="1"/>
          <p:nvPr/>
        </p:nvSpPr>
        <p:spPr bwMode="auto">
          <a:xfrm>
            <a:off x="683568" y="1419622"/>
            <a:ext cx="4464496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Ausbildungsleiter/-innen</a:t>
            </a:r>
          </a:p>
          <a:p>
            <a:pPr marL="285750" indent="-285750" algn="l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hauptberufliche Ausbilder/-innen</a:t>
            </a:r>
          </a:p>
          <a:p>
            <a:pPr marL="285750" indent="-285750" algn="l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ausbildende Fachkräfte</a:t>
            </a:r>
          </a:p>
          <a:p>
            <a:pPr marL="285750" indent="-285750" algn="l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Prüfer/-innen</a:t>
            </a:r>
          </a:p>
          <a:p>
            <a:pPr algn="ctr">
              <a:lnSpc>
                <a:spcPct val="150000"/>
              </a:lnSpc>
            </a:pPr>
            <a:endParaRPr lang="de-DE" dirty="0"/>
          </a:p>
          <a:p>
            <a:pPr algn="ctr">
              <a:lnSpc>
                <a:spcPct val="150000"/>
              </a:lnSpc>
            </a:pP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EE7C76-304A-4DB8-A4C5-8B50D0F9452D}"/>
              </a:ext>
            </a:extLst>
          </p:cNvPr>
          <p:cNvSpPr txBox="1"/>
          <p:nvPr/>
        </p:nvSpPr>
        <p:spPr bwMode="auto">
          <a:xfrm>
            <a:off x="8056091" y="4371950"/>
            <a:ext cx="15287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latin typeface="Sarabun" panose="00000500000000000000" pitchFamily="2" charset="-34"/>
                <a:cs typeface="Sarabun" panose="00000500000000000000" pitchFamily="2" charset="-34"/>
              </a:rPr>
              <a:t>© BIBB | ÜBS | </a:t>
            </a:r>
            <a:r>
              <a:rPr lang="de-DE" sz="600" dirty="0" err="1">
                <a:latin typeface="Sarabun" panose="00000500000000000000" pitchFamily="2" charset="-34"/>
                <a:cs typeface="Sarabun" panose="00000500000000000000" pitchFamily="2" charset="-34"/>
              </a:rPr>
              <a:t>Rothbrust</a:t>
            </a:r>
            <a:endParaRPr lang="de-DE" sz="6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0CE70A-D1B0-4AA7-BD16-91FD42BBB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/>
          <a:stretch/>
        </p:blipFill>
        <p:spPr>
          <a:xfrm>
            <a:off x="5410200" y="515388"/>
            <a:ext cx="2546176" cy="3593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66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C4259F6-C8EA-4EB3-B6BA-ACF00C50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7" y="332834"/>
            <a:ext cx="5687285" cy="396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3FC868-F3F1-49B8-A483-69657D3DA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89" b="40145"/>
          <a:stretch/>
        </p:blipFill>
        <p:spPr>
          <a:xfrm>
            <a:off x="-33888" y="1901612"/>
            <a:ext cx="9206392" cy="128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feil: gestreift nach rechts 4">
            <a:extLst>
              <a:ext uri="{FF2B5EF4-FFF2-40B4-BE49-F238E27FC236}">
                <a16:creationId xmlns:a16="http://schemas.microsoft.com/office/drawing/2014/main" id="{777BB4DD-FED1-4DCC-A34A-5D629C4A5825}"/>
              </a:ext>
            </a:extLst>
          </p:cNvPr>
          <p:cNvSpPr/>
          <p:nvPr/>
        </p:nvSpPr>
        <p:spPr>
          <a:xfrm rot="8504765">
            <a:off x="3242125" y="1672416"/>
            <a:ext cx="1512168" cy="648072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E4C94A2-9352-41EE-86EF-493A4C48B7A1}"/>
              </a:ext>
            </a:extLst>
          </p:cNvPr>
          <p:cNvSpPr txBox="1"/>
          <p:nvPr/>
        </p:nvSpPr>
        <p:spPr>
          <a:xfrm>
            <a:off x="1115616" y="249974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Immersive Medien</a:t>
            </a:r>
          </a:p>
        </p:txBody>
      </p:sp>
    </p:spTree>
    <p:extLst>
      <p:ext uri="{BB962C8B-B14F-4D97-AF65-F5344CB8AC3E}">
        <p14:creationId xmlns:p14="http://schemas.microsoft.com/office/powerpoint/2010/main" val="815669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AD33F84-E26B-4E4C-8051-49060F44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195486"/>
            <a:ext cx="8748464" cy="401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235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83026-9667-42E2-939E-9671773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Leando im Überblick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8FF2B2-CC60-4D4A-9B67-013A21B3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433260"/>
            <a:ext cx="4408730" cy="227697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883E0A7-DD1B-472A-AF5C-4D32836ED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37" y="1347614"/>
            <a:ext cx="1963543" cy="277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26AFBF3-61B2-4FD9-ADEA-211F6DB2153F}"/>
              </a:ext>
            </a:extLst>
          </p:cNvPr>
          <p:cNvSpPr/>
          <p:nvPr/>
        </p:nvSpPr>
        <p:spPr>
          <a:xfrm>
            <a:off x="3491880" y="3845919"/>
            <a:ext cx="2217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4"/>
              </a:rPr>
              <a:t>leando.de/</a:t>
            </a:r>
            <a:r>
              <a:rPr lang="de-DE" sz="1200" dirty="0" err="1">
                <a:latin typeface="Sarabun" panose="00000500000000000000" pitchFamily="2" charset="-34"/>
                <a:cs typeface="Sarabun" panose="00000500000000000000" pitchFamily="2" charset="-34"/>
                <a:hlinkClick r:id="rId4"/>
              </a:rPr>
              <a:t>artikel</a:t>
            </a:r>
            <a:r>
              <a:rPr lang="de-DE" sz="1200" dirty="0">
                <a:latin typeface="Sarabun" panose="00000500000000000000" pitchFamily="2" charset="-34"/>
                <a:cs typeface="Sarabun" panose="00000500000000000000" pitchFamily="2" charset="-34"/>
                <a:hlinkClick r:id="rId4"/>
              </a:rPr>
              <a:t>/willkommen</a:t>
            </a:r>
            <a:endParaRPr lang="de-DE" sz="12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3945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E6A2F8E-C96C-4DBC-87E4-31226C4EA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dirty="0">
                <a:latin typeface="Sarabun" panose="00000500000000000000" pitchFamily="2" charset="-34"/>
                <a:cs typeface="Sarabun" panose="00000500000000000000" pitchFamily="2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leando.de</a:t>
            </a:r>
            <a:endParaRPr lang="de-DE" sz="2000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r>
              <a:rPr lang="de-DE" sz="2000" dirty="0">
                <a:latin typeface="Sarabun" panose="00000500000000000000" pitchFamily="2" charset="-34"/>
                <a:cs typeface="Sarabun" panose="00000500000000000000" pitchFamily="2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leando@bibb.de</a:t>
            </a:r>
            <a:endParaRPr lang="de-DE" sz="2000" dirty="0"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742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B857B-3CD9-49E7-8D27-D8D3389A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Zielgruppe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E0A783E-8025-4EAE-B19A-449FA46D5850}"/>
              </a:ext>
            </a:extLst>
          </p:cNvPr>
          <p:cNvSpPr txBox="1"/>
          <p:nvPr/>
        </p:nvSpPr>
        <p:spPr bwMode="auto">
          <a:xfrm>
            <a:off x="683568" y="1154414"/>
            <a:ext cx="6981811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628.281</a:t>
            </a:r>
            <a:r>
              <a:rPr lang="de-DE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 bei den Kammern registrierte Ausbilder/-innen</a:t>
            </a:r>
          </a:p>
          <a:p>
            <a:pPr marL="285750" indent="-285750">
              <a:lnSpc>
                <a:spcPct val="150000"/>
              </a:lnSpc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 in ca. </a:t>
            </a:r>
            <a:r>
              <a:rPr lang="de-DE" b="1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424.000</a:t>
            </a:r>
            <a:r>
              <a:rPr lang="de-DE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 ausbildenden Betrieben</a:t>
            </a:r>
          </a:p>
          <a:p>
            <a:pPr marL="285750" indent="-285750">
              <a:lnSpc>
                <a:spcPct val="150000"/>
              </a:lnSpc>
              <a:buClr>
                <a:srgbClr val="96C31F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 ca. </a:t>
            </a:r>
            <a:r>
              <a:rPr lang="de-DE" b="1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2 Millionen </a:t>
            </a:r>
            <a:r>
              <a:rPr lang="de-DE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nebenberuflich tätiges Ausbildungspersonal</a:t>
            </a:r>
            <a:endParaRPr lang="de-DE" dirty="0">
              <a:latin typeface="Sarabun" panose="00000500000000000000" pitchFamily="2" charset="-34"/>
              <a:cs typeface="Sarabun" panose="00000500000000000000" pitchFamily="2" charset="-34"/>
            </a:endParaRPr>
          </a:p>
          <a:p>
            <a:pPr algn="ctr">
              <a:lnSpc>
                <a:spcPct val="150000"/>
              </a:lnSpc>
            </a:pPr>
            <a:endParaRPr lang="de-DE" dirty="0"/>
          </a:p>
          <a:p>
            <a:pPr algn="ctr">
              <a:lnSpc>
                <a:spcPct val="150000"/>
              </a:lnSpc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3261CE-072F-404D-B5E4-B8019F404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82" y="2780458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0D8A507-8629-4C95-94B2-2A4B8B7D8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82" y="2932858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CC927F4-ACF4-443A-B7CA-0A408FA79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82" y="3085258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06B27D1-C268-4EC0-B0E3-A75E1013B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82" y="3237658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945F3E-DF91-47B9-A95C-02A51E495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82" y="3390058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4C41EF-A25E-4855-BA8D-D07245971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47" y="3404421"/>
            <a:ext cx="585315" cy="585315"/>
          </a:xfrm>
          <a:prstGeom prst="rect">
            <a:avLst/>
          </a:prstGeom>
          <a:solidFill>
            <a:srgbClr val="92D05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9">
            <a:extLst>
              <a:ext uri="{FF2B5EF4-FFF2-40B4-BE49-F238E27FC236}">
                <a16:creationId xmlns:a16="http://schemas.microsoft.com/office/drawing/2014/main" id="{925DE5D8-C3D8-4DC3-9638-3FB9C3B3E3E5}"/>
              </a:ext>
            </a:extLst>
          </p:cNvPr>
          <p:cNvSpPr txBox="1"/>
          <p:nvPr/>
        </p:nvSpPr>
        <p:spPr>
          <a:xfrm>
            <a:off x="4539981" y="3989446"/>
            <a:ext cx="638149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20-29</a:t>
            </a:r>
          </a:p>
        </p:txBody>
      </p:sp>
      <p:sp>
        <p:nvSpPr>
          <p:cNvPr id="15" name="Textfeld 10">
            <a:extLst>
              <a:ext uri="{FF2B5EF4-FFF2-40B4-BE49-F238E27FC236}">
                <a16:creationId xmlns:a16="http://schemas.microsoft.com/office/drawing/2014/main" id="{56A59F7E-68FA-465F-A4F9-F6AC6E65C399}"/>
              </a:ext>
            </a:extLst>
          </p:cNvPr>
          <p:cNvSpPr txBox="1"/>
          <p:nvPr/>
        </p:nvSpPr>
        <p:spPr>
          <a:xfrm>
            <a:off x="5649444" y="3999658"/>
            <a:ext cx="638149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30-39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1394A9B-C0E4-4381-98FF-1E8121EFB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4" y="2932858"/>
            <a:ext cx="574448" cy="585315"/>
          </a:xfrm>
          <a:prstGeom prst="rect">
            <a:avLst/>
          </a:prstGeom>
          <a:solidFill>
            <a:srgbClr val="00B05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D036FF0-6002-4FBB-BED2-8064D73BA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44" y="3085258"/>
            <a:ext cx="574448" cy="585315"/>
          </a:xfrm>
          <a:prstGeom prst="rect">
            <a:avLst/>
          </a:prstGeom>
          <a:solidFill>
            <a:srgbClr val="00B05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6D1C787-E9A1-423A-8168-7B63C63F3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44" y="3237658"/>
            <a:ext cx="574448" cy="585315"/>
          </a:xfrm>
          <a:prstGeom prst="rect">
            <a:avLst/>
          </a:prstGeom>
          <a:solidFill>
            <a:srgbClr val="00B05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30B94BE-3D16-48F4-98BF-8747CBB1D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44" y="3390058"/>
            <a:ext cx="574448" cy="585315"/>
          </a:xfrm>
          <a:prstGeom prst="rect">
            <a:avLst/>
          </a:prstGeom>
          <a:solidFill>
            <a:srgbClr val="00B05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F08DD72-71E0-476B-9B1B-30FA5653D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6" y="2780458"/>
            <a:ext cx="574448" cy="585315"/>
          </a:xfrm>
          <a:prstGeom prst="rect">
            <a:avLst/>
          </a:prstGeom>
          <a:solidFill>
            <a:srgbClr val="03BD34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195114C-C2E6-460F-9AC7-65B9EADA9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06" y="2932858"/>
            <a:ext cx="574448" cy="585315"/>
          </a:xfrm>
          <a:prstGeom prst="rect">
            <a:avLst/>
          </a:prstGeom>
          <a:solidFill>
            <a:srgbClr val="03BD34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90CF837-0BE8-4778-879A-C6723C97F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06" y="3085258"/>
            <a:ext cx="574448" cy="585315"/>
          </a:xfrm>
          <a:prstGeom prst="rect">
            <a:avLst/>
          </a:prstGeom>
          <a:solidFill>
            <a:srgbClr val="03BD34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4DD9AE1-053C-4548-B35E-BFF6AB124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06" y="3237658"/>
            <a:ext cx="574448" cy="585315"/>
          </a:xfrm>
          <a:prstGeom prst="rect">
            <a:avLst/>
          </a:prstGeom>
          <a:solidFill>
            <a:srgbClr val="03BD34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091EB19-3666-4CD1-8B3A-E9417496A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06" y="3390058"/>
            <a:ext cx="574448" cy="585315"/>
          </a:xfrm>
          <a:prstGeom prst="rect">
            <a:avLst/>
          </a:prstGeom>
          <a:solidFill>
            <a:srgbClr val="03BD34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feld 20">
            <a:extLst>
              <a:ext uri="{FF2B5EF4-FFF2-40B4-BE49-F238E27FC236}">
                <a16:creationId xmlns:a16="http://schemas.microsoft.com/office/drawing/2014/main" id="{817E157A-1022-495A-B6F7-E45D30B4E263}"/>
              </a:ext>
            </a:extLst>
          </p:cNvPr>
          <p:cNvSpPr txBox="1"/>
          <p:nvPr/>
        </p:nvSpPr>
        <p:spPr>
          <a:xfrm>
            <a:off x="6707897" y="3990641"/>
            <a:ext cx="638149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40-49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7AC6781-D28A-414D-B74F-F986C28AA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79" y="2778991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05DCB69-61F1-4344-B3B5-1F98DE920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79" y="2931391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8F50C342-6C68-4B09-8BFB-304595190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79" y="3083791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CC7060C-5114-4B51-8504-749574291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79" y="3236191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ACF04C6-84FA-4959-A384-7954F8D72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79" y="3388591"/>
            <a:ext cx="574448" cy="585315"/>
          </a:xfrm>
          <a:prstGeom prst="rect">
            <a:avLst/>
          </a:prstGeom>
          <a:solidFill>
            <a:srgbClr val="2DAD6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feld 26">
            <a:extLst>
              <a:ext uri="{FF2B5EF4-FFF2-40B4-BE49-F238E27FC236}">
                <a16:creationId xmlns:a16="http://schemas.microsoft.com/office/drawing/2014/main" id="{54C8DC2D-4B24-4029-8A2C-A41E6DD0F942}"/>
              </a:ext>
            </a:extLst>
          </p:cNvPr>
          <p:cNvSpPr txBox="1"/>
          <p:nvPr/>
        </p:nvSpPr>
        <p:spPr>
          <a:xfrm>
            <a:off x="7957211" y="3989446"/>
            <a:ext cx="638149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50 +</a:t>
            </a:r>
          </a:p>
        </p:txBody>
      </p:sp>
      <p:sp>
        <p:nvSpPr>
          <p:cNvPr id="32" name="Textfeld 27">
            <a:extLst>
              <a:ext uri="{FF2B5EF4-FFF2-40B4-BE49-F238E27FC236}">
                <a16:creationId xmlns:a16="http://schemas.microsoft.com/office/drawing/2014/main" id="{4EDB4344-E322-4F31-9A30-297C4605AA4D}"/>
              </a:ext>
            </a:extLst>
          </p:cNvPr>
          <p:cNvSpPr txBox="1"/>
          <p:nvPr/>
        </p:nvSpPr>
        <p:spPr>
          <a:xfrm>
            <a:off x="4547117" y="3096644"/>
            <a:ext cx="638149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5,2%</a:t>
            </a:r>
          </a:p>
        </p:txBody>
      </p:sp>
      <p:sp>
        <p:nvSpPr>
          <p:cNvPr id="33" name="Textfeld 28">
            <a:extLst>
              <a:ext uri="{FF2B5EF4-FFF2-40B4-BE49-F238E27FC236}">
                <a16:creationId xmlns:a16="http://schemas.microsoft.com/office/drawing/2014/main" id="{75981855-B41E-4CEA-B0E5-B68F32B8FA01}"/>
              </a:ext>
            </a:extLst>
          </p:cNvPr>
          <p:cNvSpPr txBox="1"/>
          <p:nvPr/>
        </p:nvSpPr>
        <p:spPr>
          <a:xfrm>
            <a:off x="5175093" y="2613506"/>
            <a:ext cx="69203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20,3%</a:t>
            </a:r>
          </a:p>
        </p:txBody>
      </p:sp>
      <p:sp>
        <p:nvSpPr>
          <p:cNvPr id="34" name="Textfeld 29">
            <a:extLst>
              <a:ext uri="{FF2B5EF4-FFF2-40B4-BE49-F238E27FC236}">
                <a16:creationId xmlns:a16="http://schemas.microsoft.com/office/drawing/2014/main" id="{8E5CEE19-096A-46FB-8EAB-722A5023A016}"/>
              </a:ext>
            </a:extLst>
          </p:cNvPr>
          <p:cNvSpPr txBox="1"/>
          <p:nvPr/>
        </p:nvSpPr>
        <p:spPr>
          <a:xfrm>
            <a:off x="6105592" y="2468992"/>
            <a:ext cx="731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23,9%</a:t>
            </a:r>
          </a:p>
        </p:txBody>
      </p:sp>
      <p:sp>
        <p:nvSpPr>
          <p:cNvPr id="35" name="Textfeld 30">
            <a:extLst>
              <a:ext uri="{FF2B5EF4-FFF2-40B4-BE49-F238E27FC236}">
                <a16:creationId xmlns:a16="http://schemas.microsoft.com/office/drawing/2014/main" id="{AE15CF7C-5660-4047-9DAD-D2E84C919354}"/>
              </a:ext>
            </a:extLst>
          </p:cNvPr>
          <p:cNvSpPr txBox="1"/>
          <p:nvPr/>
        </p:nvSpPr>
        <p:spPr>
          <a:xfrm>
            <a:off x="7378426" y="2431738"/>
            <a:ext cx="72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Sarabun" panose="00000500000000000000" pitchFamily="2" charset="-34"/>
                <a:cs typeface="Sarabun" panose="00000500000000000000" pitchFamily="2" charset="-34"/>
              </a:rPr>
              <a:t>50,6%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AEF637-A52F-4415-9B5A-1E9F13FD8208}"/>
              </a:ext>
            </a:extLst>
          </p:cNvPr>
          <p:cNvSpPr/>
          <p:nvPr/>
        </p:nvSpPr>
        <p:spPr>
          <a:xfrm>
            <a:off x="690867" y="4035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sz="1000" dirty="0">
                <a:latin typeface="Sarabun" panose="00000500000000000000" pitchFamily="2" charset="-34"/>
                <a:cs typeface="Sarabun" panose="00000500000000000000" pitchFamily="2" charset="-34"/>
              </a:rPr>
              <a:t>(Quelle: Datenreport 2023 des Bundesinstituts für Berufsbildung / BIBB) </a:t>
            </a:r>
          </a:p>
        </p:txBody>
      </p:sp>
    </p:spTree>
    <p:extLst>
      <p:ext uri="{BB962C8B-B14F-4D97-AF65-F5344CB8AC3E}">
        <p14:creationId xmlns:p14="http://schemas.microsoft.com/office/powerpoint/2010/main" val="164570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397A6-2170-4169-BB51-8E59E350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Ausbildende Fachkräfte – eine facettenreiche Aufgabe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1F3925-3F3E-43B3-B69A-75B27194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598"/>
            <a:ext cx="9144000" cy="310324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05CB2CF-5F3E-4282-88C3-A68198FA004E}"/>
              </a:ext>
            </a:extLst>
          </p:cNvPr>
          <p:cNvSpPr/>
          <p:nvPr/>
        </p:nvSpPr>
        <p:spPr>
          <a:xfrm>
            <a:off x="683568" y="12035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Sarabun Regular" panose="00000500000000000000" pitchFamily="2" charset="-34"/>
                <a:cs typeface="Sarabun Regular" panose="00000500000000000000" pitchFamily="2" charset="-34"/>
              </a:rPr>
              <a:t>Ausbildende Fachkraft zu sein, ist ähnlich wie Jonglieren: ein Balance-Akt mit vielen verschiedenen Rollen.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98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397A6-2170-4169-BB51-8E59E350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Konflikte erkennen, ansprechen und lösen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1F3925-3F3E-43B3-B69A-75B271947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64950"/>
            <a:ext cx="5688628" cy="310324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05CB2CF-5F3E-4282-88C3-A68198FA004E}"/>
              </a:ext>
            </a:extLst>
          </p:cNvPr>
          <p:cNvSpPr/>
          <p:nvPr/>
        </p:nvSpPr>
        <p:spPr>
          <a:xfrm>
            <a:off x="687036" y="1449348"/>
            <a:ext cx="25922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Als ausbildende Fachkraft brauchen Sie Mittel und Wege, um Konflikte mit Ihren Schützlingen aus dem Weg zu räumen. Denn ein entspanntes Verhältnis ist wichtig für Ihrer beider Erfolg.</a:t>
            </a:r>
          </a:p>
        </p:txBody>
      </p:sp>
    </p:spTree>
    <p:extLst>
      <p:ext uri="{BB962C8B-B14F-4D97-AF65-F5344CB8AC3E}">
        <p14:creationId xmlns:p14="http://schemas.microsoft.com/office/powerpoint/2010/main" val="199458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397A6-2170-4169-BB51-8E59E350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Besonderen Förderbedarf erkennen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1F3925-3F3E-43B3-B69A-75B27194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36" y="1419622"/>
            <a:ext cx="5363686" cy="314857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05CB2CF-5F3E-4282-88C3-A68198FA004E}"/>
              </a:ext>
            </a:extLst>
          </p:cNvPr>
          <p:cNvSpPr/>
          <p:nvPr/>
        </p:nvSpPr>
        <p:spPr>
          <a:xfrm>
            <a:off x="683568" y="1851670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Als ausbildende Fachkraft sollten Sie Antennen dafür entwickeln, wann Ihre Auszubildenden gezielte Förderung benötigen.</a:t>
            </a:r>
          </a:p>
        </p:txBody>
      </p:sp>
    </p:spTree>
    <p:extLst>
      <p:ext uri="{BB962C8B-B14F-4D97-AF65-F5344CB8AC3E}">
        <p14:creationId xmlns:p14="http://schemas.microsoft.com/office/powerpoint/2010/main" val="366071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397A6-2170-4169-BB51-8E59E350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eef" panose="020F08030805040D0204" pitchFamily="34" charset="0"/>
                <a:cs typeface="Reef" panose="020F08030805040D0204" pitchFamily="34" charset="0"/>
              </a:rPr>
              <a:t>Ausbildung in Teilzeit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1F3925-3F3E-43B3-B69A-75B27194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06" y="1635646"/>
            <a:ext cx="5198408" cy="343660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05CB2CF-5F3E-4282-88C3-A68198FA004E}"/>
              </a:ext>
            </a:extLst>
          </p:cNvPr>
          <p:cNvSpPr/>
          <p:nvPr/>
        </p:nvSpPr>
        <p:spPr>
          <a:xfrm>
            <a:off x="683568" y="1851670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arabun" panose="00000500000000000000" pitchFamily="2" charset="-34"/>
                <a:cs typeface="Sarabun" panose="00000500000000000000" pitchFamily="2" charset="-34"/>
              </a:rPr>
              <a:t>Kleine Kinder oder pflegebedürftige Angehörige erfordern Zeit, Ausbildung aber auch.</a:t>
            </a:r>
          </a:p>
        </p:txBody>
      </p:sp>
    </p:spTree>
    <p:extLst>
      <p:ext uri="{BB962C8B-B14F-4D97-AF65-F5344CB8AC3E}">
        <p14:creationId xmlns:p14="http://schemas.microsoft.com/office/powerpoint/2010/main" val="251237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8" descr="Information with solid fill">
            <a:extLst>
              <a:ext uri="{FF2B5EF4-FFF2-40B4-BE49-F238E27FC236}">
                <a16:creationId xmlns:a16="http://schemas.microsoft.com/office/drawing/2014/main" id="{01385EE5-5047-412C-BDBF-8F2DFECF2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503" y="412798"/>
            <a:ext cx="502790" cy="502790"/>
          </a:xfrm>
          <a:prstGeom prst="rect">
            <a:avLst/>
          </a:prstGeom>
        </p:spPr>
      </p:pic>
      <p:sp>
        <p:nvSpPr>
          <p:cNvPr id="6" name="TextBox 45">
            <a:extLst>
              <a:ext uri="{FF2B5EF4-FFF2-40B4-BE49-F238E27FC236}">
                <a16:creationId xmlns:a16="http://schemas.microsoft.com/office/drawing/2014/main" id="{F5159BE0-31B4-4F0F-A3A5-BBF80FCF70B4}"/>
              </a:ext>
            </a:extLst>
          </p:cNvPr>
          <p:cNvSpPr txBox="1"/>
          <p:nvPr/>
        </p:nvSpPr>
        <p:spPr>
          <a:xfrm>
            <a:off x="932995" y="49232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8" rtl="0">
              <a:defRPr/>
            </a:pPr>
            <a:r>
              <a:rPr lang="en-AT" b="1" dirty="0">
                <a:solidFill>
                  <a:srgbClr val="000000"/>
                </a:solidFill>
                <a:latin typeface="Reef" panose="020F08030805040D0204" pitchFamily="34" charset="0"/>
                <a:cs typeface="Reef" panose="020F08030805040D0204" pitchFamily="34" charset="0"/>
              </a:rPr>
              <a:t>Informieren</a:t>
            </a:r>
          </a:p>
        </p:txBody>
      </p:sp>
      <p:grpSp>
        <p:nvGrpSpPr>
          <p:cNvPr id="7" name="Group 143">
            <a:extLst>
              <a:ext uri="{FF2B5EF4-FFF2-40B4-BE49-F238E27FC236}">
                <a16:creationId xmlns:a16="http://schemas.microsoft.com/office/drawing/2014/main" id="{DF86ECD9-7D8E-4EC3-8828-74BC3F56BDF5}"/>
              </a:ext>
            </a:extLst>
          </p:cNvPr>
          <p:cNvGrpSpPr/>
          <p:nvPr/>
        </p:nvGrpSpPr>
        <p:grpSpPr>
          <a:xfrm>
            <a:off x="6305346" y="321156"/>
            <a:ext cx="2111477" cy="691423"/>
            <a:chOff x="6271180" y="545050"/>
            <a:chExt cx="2111477" cy="691423"/>
          </a:xfrm>
        </p:grpSpPr>
        <p:pic>
          <p:nvPicPr>
            <p:cNvPr id="8" name="Graphic 44" descr="Graduation cap with solid fill">
              <a:extLst>
                <a:ext uri="{FF2B5EF4-FFF2-40B4-BE49-F238E27FC236}">
                  <a16:creationId xmlns:a16="http://schemas.microsoft.com/office/drawing/2014/main" id="{B2232CB6-0CC9-4347-AE6C-69431B06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1180" y="545050"/>
              <a:ext cx="691423" cy="691423"/>
            </a:xfrm>
            <a:prstGeom prst="rect">
              <a:avLst/>
            </a:prstGeom>
          </p:spPr>
        </p:pic>
        <p:sp>
          <p:nvSpPr>
            <p:cNvPr id="9" name="TextBox 46">
              <a:extLst>
                <a:ext uri="{FF2B5EF4-FFF2-40B4-BE49-F238E27FC236}">
                  <a16:creationId xmlns:a16="http://schemas.microsoft.com/office/drawing/2014/main" id="{0C9B72BA-C049-4CF0-B0F0-9E72D0F9FE3C}"/>
                </a:ext>
              </a:extLst>
            </p:cNvPr>
            <p:cNvSpPr txBox="1"/>
            <p:nvPr/>
          </p:nvSpPr>
          <p:spPr bwMode="auto">
            <a:xfrm>
              <a:off x="7093522" y="706095"/>
              <a:ext cx="1289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378" rtl="0">
                <a:defRPr/>
              </a:pPr>
              <a:r>
                <a:rPr lang="en-AT" b="1" dirty="0">
                  <a:solidFill>
                    <a:srgbClr val="000000"/>
                  </a:solidFill>
                  <a:latin typeface="Reef" panose="020F08030805040D0204" pitchFamily="34" charset="0"/>
                  <a:cs typeface="Reef" panose="020F08030805040D0204" pitchFamily="34" charset="0"/>
                </a:rPr>
                <a:t>Qualifizieren</a:t>
              </a:r>
            </a:p>
          </p:txBody>
        </p:sp>
      </p:grpSp>
      <p:grpSp>
        <p:nvGrpSpPr>
          <p:cNvPr id="10" name="Group 139">
            <a:extLst>
              <a:ext uri="{FF2B5EF4-FFF2-40B4-BE49-F238E27FC236}">
                <a16:creationId xmlns:a16="http://schemas.microsoft.com/office/drawing/2014/main" id="{3523393E-3356-48F4-9271-7F02E6EBDDF4}"/>
              </a:ext>
            </a:extLst>
          </p:cNvPr>
          <p:cNvGrpSpPr/>
          <p:nvPr/>
        </p:nvGrpSpPr>
        <p:grpSpPr>
          <a:xfrm>
            <a:off x="3552110" y="416445"/>
            <a:ext cx="1639131" cy="542356"/>
            <a:chOff x="3562407" y="1481854"/>
            <a:chExt cx="1639131" cy="542356"/>
          </a:xfrm>
        </p:grpSpPr>
        <p:pic>
          <p:nvPicPr>
            <p:cNvPr id="11" name="Graphic 40" descr="User network with solid fill">
              <a:extLst>
                <a:ext uri="{FF2B5EF4-FFF2-40B4-BE49-F238E27FC236}">
                  <a16:creationId xmlns:a16="http://schemas.microsoft.com/office/drawing/2014/main" id="{97E050AD-32B3-496A-B53B-EAFA12AC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62407" y="1481854"/>
              <a:ext cx="542356" cy="542356"/>
            </a:xfrm>
            <a:prstGeom prst="rect">
              <a:avLst/>
            </a:prstGeom>
          </p:spPr>
        </p:pic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2738B310-0863-47DC-B95D-0ED18A60893C}"/>
                </a:ext>
              </a:extLst>
            </p:cNvPr>
            <p:cNvSpPr txBox="1"/>
            <p:nvPr/>
          </p:nvSpPr>
          <p:spPr bwMode="auto">
            <a:xfrm>
              <a:off x="4104763" y="1579584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378" rtl="0">
                <a:defRPr/>
              </a:pPr>
              <a:r>
                <a:rPr lang="en-AT" b="1" dirty="0">
                  <a:solidFill>
                    <a:srgbClr val="000000"/>
                  </a:solidFill>
                  <a:latin typeface="Reef" panose="020F08030805040D0204" pitchFamily="34" charset="0"/>
                  <a:cs typeface="Reef" panose="020F08030805040D0204" pitchFamily="34" charset="0"/>
                </a:rPr>
                <a:t>Vernetzen</a:t>
              </a:r>
            </a:p>
          </p:txBody>
        </p:sp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F8716441-DD87-44DE-96A8-1B3F5AFA4B89}"/>
              </a:ext>
            </a:extLst>
          </p:cNvPr>
          <p:cNvSpPr txBox="1"/>
          <p:nvPr/>
        </p:nvSpPr>
        <p:spPr>
          <a:xfrm>
            <a:off x="814652" y="1090590"/>
            <a:ext cx="277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Relevante Informationen für Ausbildungs- und Prüfungspersonal</a:t>
            </a:r>
          </a:p>
        </p:txBody>
      </p:sp>
      <p:pic>
        <p:nvPicPr>
          <p:cNvPr id="15" name="Graphic 19" descr="Badge Tick with solid fill">
            <a:extLst>
              <a:ext uri="{FF2B5EF4-FFF2-40B4-BE49-F238E27FC236}">
                <a16:creationId xmlns:a16="http://schemas.microsoft.com/office/drawing/2014/main" id="{0DD72CB1-FFFA-4528-8590-7702735042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9553" y="1131590"/>
            <a:ext cx="277000" cy="277000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B5A09BA4-9893-496B-B83E-B20CE374C54E}"/>
              </a:ext>
            </a:extLst>
          </p:cNvPr>
          <p:cNvSpPr txBox="1"/>
          <p:nvPr/>
        </p:nvSpPr>
        <p:spPr>
          <a:xfrm>
            <a:off x="813659" y="1942797"/>
            <a:ext cx="2799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8" rtl="0">
              <a:defRPr/>
            </a:pPr>
            <a:r>
              <a:rPr lang="en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Zielgruppengerechter Aufbau</a:t>
            </a:r>
          </a:p>
        </p:txBody>
      </p:sp>
      <p:pic>
        <p:nvPicPr>
          <p:cNvPr id="18" name="Graphic 32" descr="Badge Tick with solid fill">
            <a:extLst>
              <a:ext uri="{FF2B5EF4-FFF2-40B4-BE49-F238E27FC236}">
                <a16:creationId xmlns:a16="http://schemas.microsoft.com/office/drawing/2014/main" id="{5F2A4520-0ED3-4E45-A3D1-5B91503E96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539553" y="1964627"/>
            <a:ext cx="277000" cy="277000"/>
          </a:xfrm>
          <a:prstGeom prst="rect">
            <a:avLst/>
          </a:prstGeom>
        </p:spPr>
      </p:pic>
      <p:sp>
        <p:nvSpPr>
          <p:cNvPr id="20" name="TextBox 21">
            <a:extLst>
              <a:ext uri="{FF2B5EF4-FFF2-40B4-BE49-F238E27FC236}">
                <a16:creationId xmlns:a16="http://schemas.microsoft.com/office/drawing/2014/main" id="{85A6F24D-7597-4FD6-8105-575FC60842FB}"/>
              </a:ext>
            </a:extLst>
          </p:cNvPr>
          <p:cNvSpPr txBox="1"/>
          <p:nvPr/>
        </p:nvSpPr>
        <p:spPr bwMode="auto">
          <a:xfrm>
            <a:off x="812492" y="2377212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8" rtl="0">
              <a:defRPr/>
            </a:pPr>
            <a:r>
              <a:rPr lang="en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Kuratierung</a:t>
            </a:r>
          </a:p>
        </p:txBody>
      </p:sp>
      <p:pic>
        <p:nvPicPr>
          <p:cNvPr id="21" name="Graphic 33" descr="Badge Tick with solid fill">
            <a:extLst>
              <a:ext uri="{FF2B5EF4-FFF2-40B4-BE49-F238E27FC236}">
                <a16:creationId xmlns:a16="http://schemas.microsoft.com/office/drawing/2014/main" id="{B9440569-7F22-4A34-B12D-F700F3BDFD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539553" y="2387551"/>
            <a:ext cx="277000" cy="277000"/>
          </a:xfrm>
          <a:prstGeom prst="rect">
            <a:avLst/>
          </a:prstGeom>
        </p:spPr>
      </p:pic>
      <p:sp>
        <p:nvSpPr>
          <p:cNvPr id="23" name="TextBox 25">
            <a:extLst>
              <a:ext uri="{FF2B5EF4-FFF2-40B4-BE49-F238E27FC236}">
                <a16:creationId xmlns:a16="http://schemas.microsoft.com/office/drawing/2014/main" id="{38EE938E-005B-479B-8199-C8411A364D88}"/>
              </a:ext>
            </a:extLst>
          </p:cNvPr>
          <p:cNvSpPr txBox="1"/>
          <p:nvPr/>
        </p:nvSpPr>
        <p:spPr bwMode="auto">
          <a:xfrm>
            <a:off x="812492" y="2779063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Einfacher und einheitlicher </a:t>
            </a:r>
            <a:b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Zugriff</a:t>
            </a:r>
          </a:p>
        </p:txBody>
      </p:sp>
      <p:pic>
        <p:nvPicPr>
          <p:cNvPr id="24" name="Graphic 34" descr="Badge Tick with solid fill">
            <a:extLst>
              <a:ext uri="{FF2B5EF4-FFF2-40B4-BE49-F238E27FC236}">
                <a16:creationId xmlns:a16="http://schemas.microsoft.com/office/drawing/2014/main" id="{8E277759-706D-481C-BFE0-EFC14080F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539553" y="2796609"/>
            <a:ext cx="277000" cy="277001"/>
          </a:xfrm>
          <a:prstGeom prst="rect">
            <a:avLst/>
          </a:prstGeom>
        </p:spPr>
      </p:pic>
      <p:sp>
        <p:nvSpPr>
          <p:cNvPr id="26" name="TextBox 31">
            <a:extLst>
              <a:ext uri="{FF2B5EF4-FFF2-40B4-BE49-F238E27FC236}">
                <a16:creationId xmlns:a16="http://schemas.microsoft.com/office/drawing/2014/main" id="{4B5D9EEC-233C-4F64-9777-7FDEB2105900}"/>
              </a:ext>
            </a:extLst>
          </p:cNvPr>
          <p:cNvSpPr txBox="1"/>
          <p:nvPr/>
        </p:nvSpPr>
        <p:spPr bwMode="auto">
          <a:xfrm>
            <a:off x="788975" y="3859183"/>
            <a:ext cx="249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KI-gestütztes Empfehlungssystem</a:t>
            </a:r>
          </a:p>
        </p:txBody>
      </p:sp>
      <p:pic>
        <p:nvPicPr>
          <p:cNvPr id="27" name="Graphic 35" descr="Badge Tick with solid fill">
            <a:extLst>
              <a:ext uri="{FF2B5EF4-FFF2-40B4-BE49-F238E27FC236}">
                <a16:creationId xmlns:a16="http://schemas.microsoft.com/office/drawing/2014/main" id="{DA992201-F01C-441C-A14C-CD8B2FCFD5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555824" y="3873410"/>
            <a:ext cx="260729" cy="277000"/>
          </a:xfrm>
          <a:prstGeom prst="rect">
            <a:avLst/>
          </a:prstGeom>
        </p:spPr>
      </p:pic>
      <p:sp>
        <p:nvSpPr>
          <p:cNvPr id="29" name="TextBox 36">
            <a:extLst>
              <a:ext uri="{FF2B5EF4-FFF2-40B4-BE49-F238E27FC236}">
                <a16:creationId xmlns:a16="http://schemas.microsoft.com/office/drawing/2014/main" id="{B4B27A80-5C3D-4A77-8984-9D9B1BB33C14}"/>
              </a:ext>
            </a:extLst>
          </p:cNvPr>
          <p:cNvSpPr txBox="1"/>
          <p:nvPr/>
        </p:nvSpPr>
        <p:spPr bwMode="auto">
          <a:xfrm>
            <a:off x="6714398" y="1090590"/>
            <a:ext cx="2429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Adaptive </a:t>
            </a:r>
            <a:b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Lernplattform</a:t>
            </a:r>
          </a:p>
        </p:txBody>
      </p:sp>
      <p:pic>
        <p:nvPicPr>
          <p:cNvPr id="30" name="Graphic 39" descr="Badge Tick with solid fill">
            <a:extLst>
              <a:ext uri="{FF2B5EF4-FFF2-40B4-BE49-F238E27FC236}">
                <a16:creationId xmlns:a16="http://schemas.microsoft.com/office/drawing/2014/main" id="{84F9055C-306F-4CC2-A5AF-6AE5FBA94C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6437398" y="1131590"/>
            <a:ext cx="277000" cy="277000"/>
          </a:xfrm>
          <a:prstGeom prst="rect">
            <a:avLst/>
          </a:prstGeom>
        </p:spPr>
      </p:pic>
      <p:sp>
        <p:nvSpPr>
          <p:cNvPr id="32" name="TextBox 37">
            <a:extLst>
              <a:ext uri="{FF2B5EF4-FFF2-40B4-BE49-F238E27FC236}">
                <a16:creationId xmlns:a16="http://schemas.microsoft.com/office/drawing/2014/main" id="{0703B0BF-F9BE-4046-B59A-B497CF91A8C3}"/>
              </a:ext>
            </a:extLst>
          </p:cNvPr>
          <p:cNvSpPr txBox="1"/>
          <p:nvPr/>
        </p:nvSpPr>
        <p:spPr bwMode="auto">
          <a:xfrm>
            <a:off x="6714398" y="1727681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E-Learning-Bausteine</a:t>
            </a:r>
          </a:p>
        </p:txBody>
      </p:sp>
      <p:pic>
        <p:nvPicPr>
          <p:cNvPr id="33" name="Graphic 48" descr="Badge Tick with solid fill">
            <a:extLst>
              <a:ext uri="{FF2B5EF4-FFF2-40B4-BE49-F238E27FC236}">
                <a16:creationId xmlns:a16="http://schemas.microsoft.com/office/drawing/2014/main" id="{A9618C77-B5E8-45EA-9C05-0E3AADE187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6437398" y="1779662"/>
            <a:ext cx="277000" cy="277000"/>
          </a:xfrm>
          <a:prstGeom prst="rect">
            <a:avLst/>
          </a:prstGeom>
        </p:spPr>
      </p:pic>
      <p:sp>
        <p:nvSpPr>
          <p:cNvPr id="35" name="TextBox 41">
            <a:extLst>
              <a:ext uri="{FF2B5EF4-FFF2-40B4-BE49-F238E27FC236}">
                <a16:creationId xmlns:a16="http://schemas.microsoft.com/office/drawing/2014/main" id="{4A0C4520-23D7-487E-ADCE-8C4BA6E139B1}"/>
              </a:ext>
            </a:extLst>
          </p:cNvPr>
          <p:cNvSpPr txBox="1"/>
          <p:nvPr/>
        </p:nvSpPr>
        <p:spPr bwMode="auto">
          <a:xfrm>
            <a:off x="6714398" y="2243080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Fachspezifische Online-</a:t>
            </a:r>
            <a:b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Seminare</a:t>
            </a:r>
          </a:p>
        </p:txBody>
      </p:sp>
      <p:pic>
        <p:nvPicPr>
          <p:cNvPr id="36" name="Graphic 49" descr="Badge Tick with solid fill">
            <a:extLst>
              <a:ext uri="{FF2B5EF4-FFF2-40B4-BE49-F238E27FC236}">
                <a16:creationId xmlns:a16="http://schemas.microsoft.com/office/drawing/2014/main" id="{EE925BB8-014A-4774-B675-D6B92FB7F3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6437398" y="2331014"/>
            <a:ext cx="277000" cy="277000"/>
          </a:xfrm>
          <a:prstGeom prst="rect">
            <a:avLst/>
          </a:prstGeom>
        </p:spPr>
      </p:pic>
      <p:sp>
        <p:nvSpPr>
          <p:cNvPr id="38" name="TextBox 42">
            <a:extLst>
              <a:ext uri="{FF2B5EF4-FFF2-40B4-BE49-F238E27FC236}">
                <a16:creationId xmlns:a16="http://schemas.microsoft.com/office/drawing/2014/main" id="{6C3561FE-BA8E-4022-829C-826D3A20FFC2}"/>
              </a:ext>
            </a:extLst>
          </p:cNvPr>
          <p:cNvSpPr txBox="1"/>
          <p:nvPr/>
        </p:nvSpPr>
        <p:spPr bwMode="auto">
          <a:xfrm>
            <a:off x="6714398" y="2800549"/>
            <a:ext cx="19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Weiterbildungsangebote</a:t>
            </a:r>
          </a:p>
        </p:txBody>
      </p:sp>
      <p:pic>
        <p:nvPicPr>
          <p:cNvPr id="39" name="Graphic 50" descr="Badge Tick with solid fill">
            <a:extLst>
              <a:ext uri="{FF2B5EF4-FFF2-40B4-BE49-F238E27FC236}">
                <a16:creationId xmlns:a16="http://schemas.microsoft.com/office/drawing/2014/main" id="{69875239-DD34-436C-ABA4-34DD14F63D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6437398" y="2785436"/>
            <a:ext cx="277000" cy="277001"/>
          </a:xfrm>
          <a:prstGeom prst="rect">
            <a:avLst/>
          </a:prstGeom>
        </p:spPr>
      </p:pic>
      <p:sp>
        <p:nvSpPr>
          <p:cNvPr id="41" name="TextBox 52">
            <a:extLst>
              <a:ext uri="{FF2B5EF4-FFF2-40B4-BE49-F238E27FC236}">
                <a16:creationId xmlns:a16="http://schemas.microsoft.com/office/drawing/2014/main" id="{48EE6C23-6E47-408D-97B6-193E0AEA7DE7}"/>
              </a:ext>
            </a:extLst>
          </p:cNvPr>
          <p:cNvSpPr txBox="1"/>
          <p:nvPr/>
        </p:nvSpPr>
        <p:spPr bwMode="auto">
          <a:xfrm>
            <a:off x="3947330" y="1090590"/>
            <a:ext cx="177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Community-Funktionen</a:t>
            </a:r>
          </a:p>
        </p:txBody>
      </p:sp>
      <p:pic>
        <p:nvPicPr>
          <p:cNvPr id="42" name="Graphic 59" descr="Badge Tick with solid fill">
            <a:extLst>
              <a:ext uri="{FF2B5EF4-FFF2-40B4-BE49-F238E27FC236}">
                <a16:creationId xmlns:a16="http://schemas.microsoft.com/office/drawing/2014/main" id="{01DDC3EB-5DEF-4033-898B-D5F7E1872C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 bwMode="auto">
          <a:xfrm>
            <a:off x="3657158" y="1131590"/>
            <a:ext cx="277000" cy="277000"/>
          </a:xfrm>
          <a:prstGeom prst="rect">
            <a:avLst/>
          </a:prstGeom>
        </p:spPr>
      </p:pic>
      <p:sp>
        <p:nvSpPr>
          <p:cNvPr id="44" name="TextBox 58">
            <a:extLst>
              <a:ext uri="{FF2B5EF4-FFF2-40B4-BE49-F238E27FC236}">
                <a16:creationId xmlns:a16="http://schemas.microsoft.com/office/drawing/2014/main" id="{3B1CD76E-D8E6-458A-8FB3-283C5B18DEFF}"/>
              </a:ext>
            </a:extLst>
          </p:cNvPr>
          <p:cNvSpPr txBox="1"/>
          <p:nvPr/>
        </p:nvSpPr>
        <p:spPr bwMode="auto">
          <a:xfrm>
            <a:off x="3947330" y="1774537"/>
            <a:ext cx="244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Vernetzen und </a:t>
            </a:r>
            <a:b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</a:b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Erfahrungen austauschen</a:t>
            </a:r>
            <a:endParaRPr lang="en-AT" sz="1600" dirty="0">
              <a:solidFill>
                <a:srgbClr val="000000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45" name="Graphic 127" descr="Badge Tick with solid fill">
            <a:extLst>
              <a:ext uri="{FF2B5EF4-FFF2-40B4-BE49-F238E27FC236}">
                <a16:creationId xmlns:a16="http://schemas.microsoft.com/office/drawing/2014/main" id="{460ACFB5-A405-47AB-9D16-5CA34AA7F9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 bwMode="auto">
          <a:xfrm>
            <a:off x="3657158" y="1804297"/>
            <a:ext cx="277000" cy="277000"/>
          </a:xfrm>
          <a:prstGeom prst="rect">
            <a:avLst/>
          </a:prstGeom>
        </p:spPr>
      </p:pic>
      <p:sp>
        <p:nvSpPr>
          <p:cNvPr id="47" name="TextBox 60">
            <a:extLst>
              <a:ext uri="{FF2B5EF4-FFF2-40B4-BE49-F238E27FC236}">
                <a16:creationId xmlns:a16="http://schemas.microsoft.com/office/drawing/2014/main" id="{2110C03D-43AE-41A7-A76A-6A16C8EAAD92}"/>
              </a:ext>
            </a:extLst>
          </p:cNvPr>
          <p:cNvSpPr txBox="1"/>
          <p:nvPr/>
        </p:nvSpPr>
        <p:spPr bwMode="auto">
          <a:xfrm>
            <a:off x="3947330" y="2469514"/>
            <a:ext cx="214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Weiterempfehlungen </a:t>
            </a:r>
          </a:p>
          <a:p>
            <a:pPr algn="l" defTabSz="914378" rtl="0">
              <a:defRPr/>
            </a:pPr>
            <a:r>
              <a:rPr lang="de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von Inhalten</a:t>
            </a:r>
            <a:endParaRPr lang="en-AT" sz="1600" dirty="0">
              <a:solidFill>
                <a:srgbClr val="000000"/>
              </a:solidFill>
              <a:latin typeface="Sarabun" panose="00000500000000000000" pitchFamily="2" charset="-34"/>
              <a:cs typeface="Sarabun" panose="00000500000000000000" pitchFamily="2" charset="-34"/>
            </a:endParaRPr>
          </a:p>
        </p:txBody>
      </p:sp>
      <p:pic>
        <p:nvPicPr>
          <p:cNvPr id="48" name="Graphic 128" descr="Badge Tick with solid fill">
            <a:extLst>
              <a:ext uri="{FF2B5EF4-FFF2-40B4-BE49-F238E27FC236}">
                <a16:creationId xmlns:a16="http://schemas.microsoft.com/office/drawing/2014/main" id="{50EEA23B-542A-4D20-A010-2C53230250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 bwMode="auto">
          <a:xfrm>
            <a:off x="3657158" y="2508437"/>
            <a:ext cx="277000" cy="276999"/>
          </a:xfrm>
          <a:prstGeom prst="rect">
            <a:avLst/>
          </a:prstGeom>
        </p:spPr>
      </p:pic>
      <p:sp>
        <p:nvSpPr>
          <p:cNvPr id="50" name="TextBox 149">
            <a:extLst>
              <a:ext uri="{FF2B5EF4-FFF2-40B4-BE49-F238E27FC236}">
                <a16:creationId xmlns:a16="http://schemas.microsoft.com/office/drawing/2014/main" id="{343D768F-CB89-41FF-8F1A-7BCDEA27EA06}"/>
              </a:ext>
            </a:extLst>
          </p:cNvPr>
          <p:cNvSpPr txBox="1"/>
          <p:nvPr/>
        </p:nvSpPr>
        <p:spPr>
          <a:xfrm>
            <a:off x="795680" y="3385324"/>
            <a:ext cx="2016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8" rtl="0">
              <a:defRPr/>
            </a:pPr>
            <a:r>
              <a:rPr lang="en-AT" sz="1600" dirty="0">
                <a:solidFill>
                  <a:srgbClr val="000000"/>
                </a:solidFill>
                <a:latin typeface="Sarabun" panose="00000500000000000000" pitchFamily="2" charset="-34"/>
                <a:cs typeface="Sarabun" panose="00000500000000000000" pitchFamily="2" charset="-34"/>
              </a:rPr>
              <a:t>übergreifende Suche</a:t>
            </a:r>
          </a:p>
        </p:txBody>
      </p:sp>
      <p:pic>
        <p:nvPicPr>
          <p:cNvPr id="51" name="Graphic 152" descr="Badge Tick with solid fill">
            <a:extLst>
              <a:ext uri="{FF2B5EF4-FFF2-40B4-BE49-F238E27FC236}">
                <a16:creationId xmlns:a16="http://schemas.microsoft.com/office/drawing/2014/main" id="{BEB144BF-2895-4F3E-82C7-065D987DB2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539553" y="3374870"/>
            <a:ext cx="277000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Benutzerdefiniert 14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26336"/>
      </a:hlink>
      <a:folHlink>
        <a:srgbClr val="919191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1130</Words>
  <Application>Microsoft Office PowerPoint</Application>
  <DocSecurity>0</DocSecurity>
  <PresentationFormat>Bildschirmpräsentation (16:9)</PresentationFormat>
  <Paragraphs>186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Arial</vt:lpstr>
      <vt:lpstr>Calibri</vt:lpstr>
      <vt:lpstr>Reef</vt:lpstr>
      <vt:lpstr>Sarabun</vt:lpstr>
      <vt:lpstr>Sarabun Regular</vt:lpstr>
      <vt:lpstr>Wingdings</vt:lpstr>
      <vt:lpstr>Larissa</vt:lpstr>
      <vt:lpstr>Leando on Tour</vt:lpstr>
      <vt:lpstr>Leando – Das Portal für Ausbildungs- und Prüfungspersonal</vt:lpstr>
      <vt:lpstr>Zielgruppe</vt:lpstr>
      <vt:lpstr>Zielgruppe</vt:lpstr>
      <vt:lpstr>Ausbildende Fachkräfte – eine facettenreiche Aufgabe</vt:lpstr>
      <vt:lpstr>Konflikte erkennen, ansprechen und lösen</vt:lpstr>
      <vt:lpstr>Besonderen Förderbedarf erkennen</vt:lpstr>
      <vt:lpstr>Ausbildung in Teilzeit</vt:lpstr>
      <vt:lpstr>PowerPoint-Präsentation</vt:lpstr>
      <vt:lpstr>PowerPoint-Präsentation</vt:lpstr>
      <vt:lpstr>Neues aus Berufen</vt:lpstr>
      <vt:lpstr>Neuordnung der Umwelttechnischen Berufe (UT)</vt:lpstr>
      <vt:lpstr>Informationen zu Berufen (z. B. Hotel und Gastgewerbe)</vt:lpstr>
      <vt:lpstr>Vier sind die Zukunft</vt:lpstr>
      <vt:lpstr>PowerPoint-Präsentation</vt:lpstr>
      <vt:lpstr>Adaptive Lernwelt für die Ausbildungspraxis</vt:lpstr>
      <vt:lpstr>Leando-Communitys</vt:lpstr>
      <vt:lpstr>PowerPoint-Präsentation</vt:lpstr>
      <vt:lpstr>Themenschwerpunkt Nachhaltigkeit</vt:lpstr>
      <vt:lpstr>Leando-Community „Nachhaltigkeit in der Berufsbildung“</vt:lpstr>
      <vt:lpstr>Tools für die Ausbildungspraxis</vt:lpstr>
      <vt:lpstr>AusbildungsCheck (Arbeitstitel)</vt:lpstr>
      <vt:lpstr>Prüfungswesen weiterentwickeln</vt:lpstr>
      <vt:lpstr>Leando-Präsenz in sozialen Netzwerken</vt:lpstr>
      <vt:lpstr>Leando-Podcast „Leando Talks“</vt:lpstr>
      <vt:lpstr>Leando-Newsletter</vt:lpstr>
      <vt:lpstr>Leando-Roadshow</vt:lpstr>
      <vt:lpstr>Leando-Suche</vt:lpstr>
      <vt:lpstr>PowerPoint-Präsentation</vt:lpstr>
      <vt:lpstr>PowerPoint-Präsentation</vt:lpstr>
      <vt:lpstr>PowerPoint-Präsentation</vt:lpstr>
      <vt:lpstr>Leando im Überblick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cd</dc:creator>
  <cp:keywords/>
  <dc:description/>
  <cp:lastModifiedBy>Biedenkopf, Michaela</cp:lastModifiedBy>
  <cp:revision>1118</cp:revision>
  <dcterms:created xsi:type="dcterms:W3CDTF">2016-08-23T12:18:43Z</dcterms:created>
  <dcterms:modified xsi:type="dcterms:W3CDTF">2024-10-11T08:31:01Z</dcterms:modified>
  <cp:category/>
  <dc:identifier/>
  <cp:contentStatus/>
  <dc:language/>
  <cp:version/>
</cp:coreProperties>
</file>